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1"/>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1"/>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9"/>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10: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8950f7661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8950f7661_0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58950f7661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a0ce32957_0_11: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a0ce32957_0_11: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5a0ce32957_0_11: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8950f7661_0_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8950f7661_0_7: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58950f7661_0_7: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88ec2151c_1_1: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88ec2151c_1_1: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588ec2151c_1_1: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8950f7661_0_1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8950f7661_0_17: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58950f7661_0_17: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8950f7661_0_24: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8950f7661_0_24: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58950f7661_0_24: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8a78e55f2_0_1: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8a78e55f2_0_1: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58a78e55f2_0_1: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2: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2: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395a67a265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95a67a265_0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395a67a265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3bb424a936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bb424a936_0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bb424a936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3bb424a936_0_8: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bb424a936_0_8: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bb424a936_0_8: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87619f2d6_0_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87619f2d6_0_6: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587619f2d6_0_6: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3bb424a936_0_1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bb424a936_0_16: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bb424a936_0_16: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4: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4: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37d6377823_0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7d6377823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37d6377823_0_8: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7d6377823_0_8: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3:notes"/>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5" name="Google Shape;85;p3:notes"/>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3c16ea12ab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c16ea12ab_0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c16ea12ab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7: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7: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3aca9852bc_0_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aca9852bc_0_6: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aca9852bc_0_6: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3a06b7789d_0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3a06b7789d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8950f7661_0_3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8950f7661_0_3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58950f7661_0_3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18: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5892880b38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892880b38_0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5892880b38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19: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3969d24ffd_1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3969d24ffd_1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8b3a7159e_1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8b3a7159e_1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58b3a7159e_1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58b3a7159e_1_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58b3a7159e_1_9: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58b3a7159e_1_9: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58b3a7159e_1_1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58b3a7159e_1_16: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58b3a7159e_1_16: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21: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5b51cb0297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5b51cb0297_0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5b51cb0297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5b51cb0297_0_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5b51cb0297_0_7: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5b51cb0297_0_7: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589f497bb2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589f497bb2_0_0: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589f497bb2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589f497bb2_0_14: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589f497bb2_0_14: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589f497bb2_0_14: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20: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0: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22: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2: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23: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3: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24: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25: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5: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a054a0b72_1_2: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a054a0b72_1_2:notes"/>
          <p:cNvSpPr txBox="1"/>
          <p:nvPr>
            <p:ph idx="1" type="body"/>
          </p:nvPr>
        </p:nvSpPr>
        <p:spPr>
          <a:xfrm>
            <a:off x="702310" y="4480004"/>
            <a:ext cx="56184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5a054a0b72_1_2: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8: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9:notes"/>
          <p:cNvSpPr txBox="1"/>
          <p:nvPr>
            <p:ph idx="1" type="body"/>
          </p:nvPr>
        </p:nvSpPr>
        <p:spPr>
          <a:xfrm>
            <a:off x="702310" y="4480004"/>
            <a:ext cx="5618480" cy="3665459"/>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6" name="Google Shape;56;p13"/>
          <p:cNvSpPr txBox="1"/>
          <p:nvPr>
            <p:ph idx="1" type="body"/>
          </p:nvPr>
        </p:nvSpPr>
        <p:spPr>
          <a:xfrm>
            <a:off x="457200" y="1600200"/>
            <a:ext cx="8229600" cy="4526100"/>
          </a:xfrm>
          <a:prstGeom prst="rect">
            <a:avLst/>
          </a:prstGeom>
          <a:noFill/>
          <a:ln>
            <a:noFill/>
          </a:ln>
          <a:effectLst>
            <a:reflection blurRad="0" dir="5400000" dist="38100" endA="0" endPos="64000" fadeDir="5400012" kx="0" rotWithShape="0" algn="bl" stPos="0" sy="-100000" ky="0"/>
          </a:effectLst>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2" name="Google Shape;62;p14"/>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4"/>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0" name="Shape 70"/>
        <p:cNvGrpSpPr/>
        <p:nvPr/>
      </p:nvGrpSpPr>
      <p:grpSpPr>
        <a:xfrm>
          <a:off x="0" y="0"/>
          <a:ext cx="0" cy="0"/>
          <a:chOff x="0" y="0"/>
          <a:chExt cx="0" cy="0"/>
        </a:xfrm>
      </p:grpSpPr>
      <p:sp>
        <p:nvSpPr>
          <p:cNvPr id="71" name="Google Shape;71;p15"/>
          <p:cNvSpPr/>
          <p:nvPr/>
        </p:nvSpPr>
        <p:spPr>
          <a:xfrm>
            <a:off x="3052784" y="2667000"/>
            <a:ext cx="315342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rgbClr val="C00000"/>
                </a:solidFill>
                <a:latin typeface="Calibri"/>
                <a:ea typeface="Calibri"/>
                <a:cs typeface="Calibri"/>
                <a:sym typeface="Calibri"/>
              </a:rPr>
              <a:t>201</a:t>
            </a:r>
            <a:r>
              <a:rPr b="1" lang="en-US" sz="4800">
                <a:solidFill>
                  <a:srgbClr val="C00000"/>
                </a:solidFill>
                <a:latin typeface="Calibri"/>
                <a:ea typeface="Calibri"/>
                <a:cs typeface="Calibri"/>
                <a:sym typeface="Calibri"/>
              </a:rPr>
              <a:t>8</a:t>
            </a:r>
            <a:r>
              <a:rPr b="1" i="0" lang="en-US" sz="4800" u="none" cap="none" strike="noStrike">
                <a:solidFill>
                  <a:srgbClr val="C00000"/>
                </a:solidFill>
                <a:latin typeface="Calibri"/>
                <a:ea typeface="Calibri"/>
                <a:cs typeface="Calibri"/>
                <a:sym typeface="Calibri"/>
              </a:rPr>
              <a:t> - 201</a:t>
            </a:r>
            <a:r>
              <a:rPr b="1" lang="en-US" sz="4800">
                <a:solidFill>
                  <a:srgbClr val="C00000"/>
                </a:solidFill>
                <a:latin typeface="Calibri"/>
                <a:ea typeface="Calibri"/>
                <a:cs typeface="Calibri"/>
                <a:sym typeface="Calibri"/>
              </a:rPr>
              <a:t>9</a:t>
            </a:r>
            <a:endParaRPr/>
          </a:p>
        </p:txBody>
      </p:sp>
      <p:sp>
        <p:nvSpPr>
          <p:cNvPr id="72" name="Google Shape;72;p15"/>
          <p:cNvSpPr/>
          <p:nvPr/>
        </p:nvSpPr>
        <p:spPr>
          <a:xfrm>
            <a:off x="1302594" y="945225"/>
            <a:ext cx="6653809"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800" u="none" cap="none" strike="noStrike">
                <a:solidFill>
                  <a:schemeClr val="dk1"/>
                </a:solidFill>
                <a:latin typeface="Calibri"/>
                <a:ea typeface="Calibri"/>
                <a:cs typeface="Calibri"/>
                <a:sym typeface="Calibri"/>
              </a:rPr>
              <a:t>Cole Harbour Bel Ayr</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4800" u="none" cap="none" strike="noStrike">
                <a:solidFill>
                  <a:schemeClr val="dk1"/>
                </a:solidFill>
                <a:latin typeface="Calibri"/>
                <a:ea typeface="Calibri"/>
                <a:cs typeface="Calibri"/>
                <a:sym typeface="Calibri"/>
              </a:rPr>
              <a:t>Minor Hockey Association</a:t>
            </a:r>
            <a:endParaRPr b="0" i="0" sz="4800" u="none" cap="none" strike="noStrike">
              <a:solidFill>
                <a:schemeClr val="dk1"/>
              </a:solidFill>
              <a:latin typeface="Calibri"/>
              <a:ea typeface="Calibri"/>
              <a:cs typeface="Calibri"/>
              <a:sym typeface="Calibri"/>
            </a:endParaRPr>
          </a:p>
        </p:txBody>
      </p:sp>
      <p:sp>
        <p:nvSpPr>
          <p:cNvPr id="73" name="Google Shape;73;p15"/>
          <p:cNvSpPr txBox="1"/>
          <p:nvPr/>
        </p:nvSpPr>
        <p:spPr>
          <a:xfrm>
            <a:off x="1447800" y="3962400"/>
            <a:ext cx="6172200"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1"/>
                </a:solidFill>
                <a:latin typeface="Calibri"/>
                <a:ea typeface="Calibri"/>
                <a:cs typeface="Calibri"/>
                <a:sym typeface="Calibri"/>
              </a:rPr>
              <a:t>Annual General Meeting</a:t>
            </a:r>
            <a:endParaRPr/>
          </a:p>
          <a:p>
            <a:pPr indent="0" lvl="0" marL="0" marR="0" rtl="0" algn="ctr">
              <a:spcBef>
                <a:spcPts val="0"/>
              </a:spcBef>
              <a:spcAft>
                <a:spcPts val="0"/>
              </a:spcAft>
              <a:buNone/>
            </a:pPr>
            <a:r>
              <a:rPr b="0" i="0" lang="en-US" sz="4400" u="none" cap="none" strike="noStrike">
                <a:solidFill>
                  <a:schemeClr val="dk1"/>
                </a:solidFill>
                <a:latin typeface="Calibri"/>
                <a:ea typeface="Calibri"/>
                <a:cs typeface="Calibri"/>
                <a:sym typeface="Calibri"/>
              </a:rPr>
              <a:t>June </a:t>
            </a:r>
            <a:r>
              <a:rPr lang="en-US" sz="4400">
                <a:solidFill>
                  <a:schemeClr val="dk1"/>
                </a:solidFill>
                <a:latin typeface="Calibri"/>
                <a:ea typeface="Calibri"/>
                <a:cs typeface="Calibri"/>
                <a:sym typeface="Calibri"/>
              </a:rPr>
              <a:t>4</a:t>
            </a:r>
            <a:r>
              <a:rPr b="0" i="0" lang="en-US" sz="4400" u="none" cap="none" strike="noStrike">
                <a:solidFill>
                  <a:schemeClr val="dk1"/>
                </a:solidFill>
                <a:latin typeface="Calibri"/>
                <a:ea typeface="Calibri"/>
                <a:cs typeface="Calibri"/>
                <a:sym typeface="Calibri"/>
              </a:rPr>
              <a:t>, 201</a:t>
            </a:r>
            <a:r>
              <a:rPr lang="en-US" sz="4400">
                <a:solidFill>
                  <a:schemeClr val="dk1"/>
                </a:solidFill>
                <a:latin typeface="Calibri"/>
                <a:ea typeface="Calibri"/>
                <a:cs typeface="Calibri"/>
                <a:sym typeface="Calibri"/>
              </a:rPr>
              <a:t>9</a:t>
            </a:r>
            <a:endParaRPr/>
          </a:p>
        </p:txBody>
      </p:sp>
      <p:pic>
        <p:nvPicPr>
          <p:cNvPr id="74" name="Google Shape;74;p15"/>
          <p:cNvPicPr preferRelativeResize="0"/>
          <p:nvPr/>
        </p:nvPicPr>
        <p:blipFill>
          <a:blip r:embed="rId3">
            <a:alphaModFix/>
          </a:blip>
          <a:stretch>
            <a:fillRect/>
          </a:stretch>
        </p:blipFill>
        <p:spPr>
          <a:xfrm>
            <a:off x="614625" y="2703750"/>
            <a:ext cx="2171700" cy="885825"/>
          </a:xfrm>
          <a:prstGeom prst="rect">
            <a:avLst/>
          </a:prstGeom>
          <a:noFill/>
          <a:ln>
            <a:noFill/>
          </a:ln>
        </p:spPr>
      </p:pic>
      <p:pic>
        <p:nvPicPr>
          <p:cNvPr id="75" name="Google Shape;75;p15"/>
          <p:cNvPicPr preferRelativeResize="0"/>
          <p:nvPr/>
        </p:nvPicPr>
        <p:blipFill>
          <a:blip r:embed="rId4">
            <a:alphaModFix/>
          </a:blip>
          <a:stretch>
            <a:fillRect/>
          </a:stretch>
        </p:blipFill>
        <p:spPr>
          <a:xfrm>
            <a:off x="6595350" y="2703750"/>
            <a:ext cx="2171700" cy="885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2" name="Shape 132"/>
        <p:cNvGrpSpPr/>
        <p:nvPr/>
      </p:nvGrpSpPr>
      <p:grpSpPr>
        <a:xfrm>
          <a:off x="0" y="0"/>
          <a:ext cx="0" cy="0"/>
          <a:chOff x="0" y="0"/>
          <a:chExt cx="0" cy="0"/>
        </a:xfrm>
      </p:grpSpPr>
      <p:sp>
        <p:nvSpPr>
          <p:cNvPr id="133" name="Google Shape;133;p24"/>
          <p:cNvSpPr txBox="1"/>
          <p:nvPr/>
        </p:nvSpPr>
        <p:spPr>
          <a:xfrm>
            <a:off x="2438400" y="2362200"/>
            <a:ext cx="4518114"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dk1"/>
                </a:solidFill>
                <a:latin typeface="Calibri"/>
                <a:ea typeface="Calibri"/>
                <a:cs typeface="Calibri"/>
                <a:sym typeface="Calibri"/>
              </a:rPr>
              <a:t>Vice President</a:t>
            </a:r>
            <a:endParaRPr/>
          </a:p>
          <a:p>
            <a:pPr indent="0" lvl="0" marL="0" marR="0" rtl="0" algn="ctr">
              <a:spcBef>
                <a:spcPts val="0"/>
              </a:spcBef>
              <a:spcAft>
                <a:spcPts val="0"/>
              </a:spcAft>
              <a:buNone/>
            </a:pPr>
            <a:r>
              <a:rPr b="1" i="0" lang="en-US" sz="4400" u="none" cap="none" strike="noStrike">
                <a:solidFill>
                  <a:schemeClr val="dk1"/>
                </a:solidFill>
                <a:latin typeface="Calibri"/>
                <a:ea typeface="Calibri"/>
                <a:cs typeface="Calibri"/>
                <a:sym typeface="Calibri"/>
              </a:rPr>
              <a:t>Perry Mason</a:t>
            </a:r>
            <a:endParaRPr/>
          </a:p>
        </p:txBody>
      </p:sp>
      <p:pic>
        <p:nvPicPr>
          <p:cNvPr id="134" name="Google Shape;134;p24"/>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nvSpPr>
        <p:spPr>
          <a:xfrm>
            <a:off x="0" y="0"/>
            <a:ext cx="7920600" cy="567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1800">
                <a:solidFill>
                  <a:schemeClr val="dk1"/>
                </a:solidFill>
              </a:rPr>
              <a:t>CHBAMHA Vice-President's Report</a:t>
            </a:r>
            <a:endParaRPr b="1" sz="1800">
              <a:solidFill>
                <a:schemeClr val="dk1"/>
              </a:solidFill>
            </a:endParaRPr>
          </a:p>
          <a:p>
            <a:pPr indent="0" lvl="0" marL="0" rtl="0" algn="ctr">
              <a:lnSpc>
                <a:spcPct val="115000"/>
              </a:lnSpc>
              <a:spcBef>
                <a:spcPts val="0"/>
              </a:spcBef>
              <a:spcAft>
                <a:spcPts val="0"/>
              </a:spcAft>
              <a:buNone/>
            </a:pPr>
            <a:r>
              <a:rPr b="1" lang="en-US" sz="1800">
                <a:solidFill>
                  <a:schemeClr val="dk1"/>
                </a:solidFill>
              </a:rPr>
              <a:t>2019 AGM</a:t>
            </a:r>
            <a:endParaRPr b="1" sz="1800">
              <a:solidFill>
                <a:schemeClr val="dk1"/>
              </a:solidFill>
            </a:endParaRPr>
          </a:p>
          <a:p>
            <a:pPr indent="0" lvl="0" marL="0" rtl="0" algn="ctr">
              <a:lnSpc>
                <a:spcPct val="115000"/>
              </a:lnSpc>
              <a:spcBef>
                <a:spcPts val="0"/>
              </a:spcBef>
              <a:spcAft>
                <a:spcPts val="0"/>
              </a:spcAft>
              <a:buNone/>
            </a:pPr>
            <a:r>
              <a:rPr lang="en-US" sz="1800">
                <a:solidFill>
                  <a:schemeClr val="dk1"/>
                </a:solidFill>
              </a:rPr>
              <a:t>Perry Mason</a:t>
            </a:r>
            <a:endParaRPr sz="1800">
              <a:solidFill>
                <a:schemeClr val="dk1"/>
              </a:solidFill>
            </a:endParaRPr>
          </a:p>
          <a:p>
            <a:pPr indent="0" lvl="0" marL="0" rtl="0" algn="ctr">
              <a:lnSpc>
                <a:spcPct val="115000"/>
              </a:lnSpc>
              <a:spcBef>
                <a:spcPts val="0"/>
              </a:spcBef>
              <a:spcAft>
                <a:spcPts val="0"/>
              </a:spcAft>
              <a:buNone/>
            </a:pPr>
            <a:r>
              <a:t/>
            </a:r>
            <a:endParaRPr sz="1800">
              <a:solidFill>
                <a:schemeClr val="dk1"/>
              </a:solidFill>
            </a:endParaRPr>
          </a:p>
          <a:p>
            <a:pPr indent="0" lvl="0" marL="0" rtl="0" algn="l">
              <a:lnSpc>
                <a:spcPct val="115000"/>
              </a:lnSpc>
              <a:spcBef>
                <a:spcPts val="700"/>
              </a:spcBef>
              <a:spcAft>
                <a:spcPts val="0"/>
              </a:spcAft>
              <a:buNone/>
            </a:pPr>
            <a:r>
              <a:rPr lang="en-US" sz="1800">
                <a:solidFill>
                  <a:schemeClr val="dk1"/>
                </a:solidFill>
              </a:rPr>
              <a:t>Once again a majority of my time was focused on suspensions and disciplinary matters and the following is a brief summary of that activity:</a:t>
            </a:r>
            <a:endParaRPr sz="1800">
              <a:solidFill>
                <a:schemeClr val="dk1"/>
              </a:solidFill>
            </a:endParaRPr>
          </a:p>
          <a:p>
            <a:pPr indent="0" lvl="0" marL="0" rtl="0" algn="l">
              <a:lnSpc>
                <a:spcPct val="115000"/>
              </a:lnSpc>
              <a:spcBef>
                <a:spcPts val="700"/>
              </a:spcBef>
              <a:spcAft>
                <a:spcPts val="0"/>
              </a:spcAft>
              <a:buNone/>
            </a:pPr>
            <a:r>
              <a:rPr b="1" lang="en-US" sz="1800">
                <a:solidFill>
                  <a:schemeClr val="dk1"/>
                </a:solidFill>
              </a:rPr>
              <a:t>Suspensions/Discipline</a:t>
            </a:r>
            <a:r>
              <a:rPr lang="en-US" sz="1800">
                <a:solidFill>
                  <a:schemeClr val="dk1"/>
                </a:solidFill>
              </a:rPr>
              <a:t>:</a:t>
            </a:r>
            <a:endParaRPr sz="1800">
              <a:solidFill>
                <a:schemeClr val="dk1"/>
              </a:solidFill>
            </a:endParaRPr>
          </a:p>
          <a:p>
            <a:pPr indent="0" lvl="0" marL="0" rtl="0" algn="l">
              <a:spcBef>
                <a:spcPts val="700"/>
              </a:spcBef>
              <a:spcAft>
                <a:spcPts val="0"/>
              </a:spcAft>
              <a:buNone/>
            </a:pPr>
            <a:r>
              <a:rPr lang="en-US" sz="1800">
                <a:solidFill>
                  <a:schemeClr val="dk1"/>
                </a:solidFill>
                <a:latin typeface="Times New Roman"/>
                <a:ea typeface="Times New Roman"/>
                <a:cs typeface="Times New Roman"/>
                <a:sym typeface="Times New Roman"/>
              </a:rPr>
              <a:t>In 2018-19 we had a total of 29 players and 3 coaches receive suspensions from HNS totalling 116 games, although two players received time suspensions which resulted in at least another 15 games being missed.  There were 6 players who received multiple suspensions during the year.  Again fighting and checking from behind were two of the largest contributors to player related suspensions which were similar in last year’s incidents.  The real concern is the growing number of suspensions related to head contact (6X more) and the use of discrimatory slurs (3X more) and players and coaches making a travesty of the games(2X more).  Two of our players received timed suspensions, one which was 45 days from HNS.</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nvSpPr>
        <p:spPr>
          <a:xfrm>
            <a:off x="1082300" y="218825"/>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700"/>
              </a:spcBef>
              <a:spcAft>
                <a:spcPts val="700"/>
              </a:spcAft>
              <a:buNone/>
            </a:pPr>
            <a:r>
              <a:t/>
            </a:r>
            <a:endParaRPr sz="1100"/>
          </a:p>
        </p:txBody>
      </p:sp>
      <p:pic>
        <p:nvPicPr>
          <p:cNvPr id="147" name="Google Shape;147;p26"/>
          <p:cNvPicPr preferRelativeResize="0"/>
          <p:nvPr/>
        </p:nvPicPr>
        <p:blipFill>
          <a:blip r:embed="rId3">
            <a:alphaModFix/>
          </a:blip>
          <a:stretch>
            <a:fillRect/>
          </a:stretch>
        </p:blipFill>
        <p:spPr>
          <a:xfrm>
            <a:off x="880075" y="152400"/>
            <a:ext cx="8111525" cy="661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7"/>
          <p:cNvSpPr txBox="1"/>
          <p:nvPr/>
        </p:nvSpPr>
        <p:spPr>
          <a:xfrm>
            <a:off x="0" y="0"/>
            <a:ext cx="8634900" cy="66255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1200"/>
              </a:spcBef>
              <a:spcAft>
                <a:spcPts val="0"/>
              </a:spcAft>
              <a:buNone/>
            </a:pPr>
            <a:r>
              <a:rPr lang="en-US"/>
              <a:t>·       </a:t>
            </a:r>
            <a:endParaRPr/>
          </a:p>
          <a:p>
            <a:pPr indent="-228600" lvl="0" marL="457200" rtl="0" algn="l">
              <a:lnSpc>
                <a:spcPct val="115000"/>
              </a:lnSpc>
              <a:spcBef>
                <a:spcPts val="1200"/>
              </a:spcBef>
              <a:spcAft>
                <a:spcPts val="0"/>
              </a:spcAft>
              <a:buNone/>
            </a:pPr>
            <a:r>
              <a:t/>
            </a:r>
            <a:endParaRPr/>
          </a:p>
          <a:p>
            <a:pPr indent="-228600" lvl="0" marL="457200" rtl="0" algn="l">
              <a:lnSpc>
                <a:spcPct val="115000"/>
              </a:lnSpc>
              <a:spcBef>
                <a:spcPts val="1200"/>
              </a:spcBef>
              <a:spcAft>
                <a:spcPts val="0"/>
              </a:spcAft>
              <a:buNone/>
            </a:pPr>
            <a:r>
              <a:t/>
            </a:r>
            <a:endParaRPr/>
          </a:p>
          <a:p>
            <a:pPr indent="-228600" lvl="0" marL="457200" rtl="0" algn="l">
              <a:lnSpc>
                <a:spcPct val="115000"/>
              </a:lnSpc>
              <a:spcBef>
                <a:spcPts val="1200"/>
              </a:spcBef>
              <a:spcAft>
                <a:spcPts val="0"/>
              </a:spcAft>
              <a:buNone/>
            </a:pPr>
            <a:r>
              <a:t/>
            </a:r>
            <a:endParaRPr/>
          </a:p>
          <a:p>
            <a:pPr indent="-228600" lvl="0" marL="457200" rtl="0" algn="l">
              <a:lnSpc>
                <a:spcPct val="115000"/>
              </a:lnSpc>
              <a:spcBef>
                <a:spcPts val="1200"/>
              </a:spcBef>
              <a:spcAft>
                <a:spcPts val="0"/>
              </a:spcAft>
              <a:buNone/>
            </a:pPr>
            <a:r>
              <a:t/>
            </a:r>
            <a:endParaRPr/>
          </a:p>
          <a:p>
            <a:pPr indent="-228600" lvl="0" marL="457200" rtl="0" algn="l">
              <a:lnSpc>
                <a:spcPct val="115000"/>
              </a:lnSpc>
              <a:spcBef>
                <a:spcPts val="1200"/>
              </a:spcBef>
              <a:spcAft>
                <a:spcPts val="700"/>
              </a:spcAft>
              <a:buNone/>
            </a:pPr>
            <a:r>
              <a:rPr lang="en-US"/>
              <a:t>  </a:t>
            </a:r>
            <a:r>
              <a:rPr lang="en-US" sz="2400"/>
              <a:t>The number of suspensions is similar to the past couple of years, but the related games increased by almost 50%.  This reflects the seriousness of general the conduct of some players which is disturbing.  The number of discrimatory slurs reported to HNS province wide was unprecedented this year and will be a focus of HNS for this coming season.</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Google Shape;159;p28"/>
          <p:cNvPicPr preferRelativeResize="0"/>
          <p:nvPr/>
        </p:nvPicPr>
        <p:blipFill>
          <a:blip r:embed="rId3">
            <a:alphaModFix/>
          </a:blip>
          <a:stretch>
            <a:fillRect/>
          </a:stretch>
        </p:blipFill>
        <p:spPr>
          <a:xfrm>
            <a:off x="152400" y="152400"/>
            <a:ext cx="8713400" cy="4845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9"/>
          <p:cNvSpPr txBox="1"/>
          <p:nvPr/>
        </p:nvSpPr>
        <p:spPr>
          <a:xfrm>
            <a:off x="0" y="0"/>
            <a:ext cx="8717700" cy="68580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700"/>
              </a:spcBef>
              <a:spcAft>
                <a:spcPts val="0"/>
              </a:spcAft>
              <a:buNone/>
            </a:pPr>
            <a:r>
              <a:rPr lang="en-US" sz="2400"/>
              <a:t>·         Six incidents required a review by a HNS discipline committee before the final suspension was levied, twice as many as last year.</a:t>
            </a:r>
            <a:endParaRPr sz="2400"/>
          </a:p>
          <a:p>
            <a:pPr indent="-228600" lvl="0" marL="457200" rtl="0" algn="l">
              <a:lnSpc>
                <a:spcPct val="115000"/>
              </a:lnSpc>
              <a:spcBef>
                <a:spcPts val="700"/>
              </a:spcBef>
              <a:spcAft>
                <a:spcPts val="0"/>
              </a:spcAft>
              <a:buNone/>
            </a:pPr>
            <a:r>
              <a:rPr lang="en-US" sz="2400"/>
              <a:t>·         We had four incidents that were required to be addressed by internal ad-hoc committees regarding behaviour of members-volunteers.  </a:t>
            </a:r>
            <a:endParaRPr sz="2400"/>
          </a:p>
          <a:p>
            <a:pPr indent="0" lvl="0" marL="457200" rtl="0" algn="l">
              <a:lnSpc>
                <a:spcPct val="115000"/>
              </a:lnSpc>
              <a:spcBef>
                <a:spcPts val="700"/>
              </a:spcBef>
              <a:spcAft>
                <a:spcPts val="0"/>
              </a:spcAft>
              <a:buNone/>
            </a:pPr>
            <a:r>
              <a:rPr lang="en-US" sz="2400"/>
              <a:t> </a:t>
            </a:r>
            <a:endParaRPr sz="2400"/>
          </a:p>
          <a:p>
            <a:pPr indent="0" lvl="0" marL="0" rtl="0" algn="l">
              <a:lnSpc>
                <a:spcPct val="115000"/>
              </a:lnSpc>
              <a:spcBef>
                <a:spcPts val="700"/>
              </a:spcBef>
              <a:spcAft>
                <a:spcPts val="0"/>
              </a:spcAft>
              <a:buNone/>
            </a:pPr>
            <a:r>
              <a:rPr lang="en-US" sz="2400"/>
              <a:t>Thank you for allowing me to serve in the VP position for the past year. I look forward to serving the association for another year if I am elected into the VP position again.</a:t>
            </a:r>
            <a:endParaRPr sz="2400"/>
          </a:p>
          <a:p>
            <a:pPr indent="0" lvl="0" marL="0" rtl="0" algn="l">
              <a:lnSpc>
                <a:spcPct val="115000"/>
              </a:lnSpc>
              <a:spcBef>
                <a:spcPts val="700"/>
              </a:spcBef>
              <a:spcAft>
                <a:spcPts val="0"/>
              </a:spcAft>
              <a:buNone/>
            </a:pPr>
            <a:r>
              <a:rPr lang="en-US" sz="2400"/>
              <a:t>Respectfully submitted,</a:t>
            </a:r>
            <a:endParaRPr sz="2400"/>
          </a:p>
          <a:p>
            <a:pPr indent="0" lvl="0" marL="0" rtl="0" algn="l">
              <a:lnSpc>
                <a:spcPct val="115000"/>
              </a:lnSpc>
              <a:spcBef>
                <a:spcPts val="700"/>
              </a:spcBef>
              <a:spcAft>
                <a:spcPts val="700"/>
              </a:spcAft>
              <a:buNone/>
            </a:pPr>
            <a:r>
              <a:rPr lang="en-US" sz="2400"/>
              <a:t>Perry Mason</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9" name="Shape 169"/>
        <p:cNvGrpSpPr/>
        <p:nvPr/>
      </p:nvGrpSpPr>
      <p:grpSpPr>
        <a:xfrm>
          <a:off x="0" y="0"/>
          <a:ext cx="0" cy="0"/>
          <a:chOff x="0" y="0"/>
          <a:chExt cx="0" cy="0"/>
        </a:xfrm>
      </p:grpSpPr>
      <p:sp>
        <p:nvSpPr>
          <p:cNvPr id="170" name="Google Shape;170;p30"/>
          <p:cNvSpPr txBox="1"/>
          <p:nvPr>
            <p:ph type="ctrTitle"/>
          </p:nvPr>
        </p:nvSpPr>
        <p:spPr>
          <a:xfrm>
            <a:off x="311708" y="992767"/>
            <a:ext cx="8520600" cy="2736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t/>
            </a:r>
            <a:endParaRPr b="1" sz="3959"/>
          </a:p>
          <a:p>
            <a:pPr indent="0" lvl="0" marL="0" marR="0" rtl="0" algn="ctr">
              <a:spcBef>
                <a:spcPts val="0"/>
              </a:spcBef>
              <a:spcAft>
                <a:spcPts val="0"/>
              </a:spcAft>
              <a:buClr>
                <a:schemeClr val="dk1"/>
              </a:buClr>
              <a:buSzPts val="3959"/>
              <a:buFont typeface="Calibri"/>
              <a:buNone/>
            </a:pPr>
            <a:r>
              <a:t/>
            </a:r>
            <a:endParaRPr b="1" sz="3959"/>
          </a:p>
          <a:p>
            <a:pPr indent="0" lvl="0" marL="0" marR="0" rtl="0" algn="ctr">
              <a:spcBef>
                <a:spcPts val="0"/>
              </a:spcBef>
              <a:spcAft>
                <a:spcPts val="0"/>
              </a:spcAft>
              <a:buClr>
                <a:schemeClr val="dk1"/>
              </a:buClr>
              <a:buSzPts val="3959"/>
              <a:buFont typeface="Calibri"/>
              <a:buNone/>
            </a:pPr>
            <a:r>
              <a:rPr b="1" lang="en-US" sz="3959"/>
              <a:t>Registrar</a:t>
            </a:r>
            <a:endParaRPr b="1" sz="3959"/>
          </a:p>
          <a:p>
            <a:pPr indent="0" lvl="0" marL="0" marR="0" rtl="0" algn="ctr">
              <a:spcBef>
                <a:spcPts val="0"/>
              </a:spcBef>
              <a:spcAft>
                <a:spcPts val="0"/>
              </a:spcAft>
              <a:buClr>
                <a:schemeClr val="dk1"/>
              </a:buClr>
              <a:buSzPts val="3959"/>
              <a:buFont typeface="Calibri"/>
              <a:buNone/>
            </a:pPr>
            <a:r>
              <a:rPr b="1" i="0" lang="en-US" sz="3959" u="none" cap="none" strike="noStrike">
                <a:solidFill>
                  <a:schemeClr val="dk1"/>
                </a:solidFill>
                <a:latin typeface="Calibri"/>
                <a:ea typeface="Calibri"/>
                <a:cs typeface="Calibri"/>
                <a:sym typeface="Calibri"/>
              </a:rPr>
              <a:t>Susan Manning</a:t>
            </a:r>
            <a:br>
              <a:rPr b="1" i="0" lang="en-US" sz="3959" u="none" cap="none" strike="noStrike">
                <a:solidFill>
                  <a:schemeClr val="dk1"/>
                </a:solidFill>
                <a:latin typeface="Calibri"/>
                <a:ea typeface="Calibri"/>
                <a:cs typeface="Calibri"/>
                <a:sym typeface="Calibri"/>
              </a:rPr>
            </a:br>
            <a:br>
              <a:rPr b="1" i="0" lang="en-US" sz="3959" u="none" cap="none" strike="noStrike">
                <a:solidFill>
                  <a:schemeClr val="dk1"/>
                </a:solidFill>
                <a:latin typeface="Calibri"/>
                <a:ea typeface="Calibri"/>
                <a:cs typeface="Calibri"/>
                <a:sym typeface="Calibri"/>
              </a:rPr>
            </a:br>
            <a:endParaRPr b="1" i="0" sz="3959" u="none" cap="none" strike="noStrike">
              <a:solidFill>
                <a:schemeClr val="dk1"/>
              </a:solidFill>
              <a:latin typeface="Calibri"/>
              <a:ea typeface="Calibri"/>
              <a:cs typeface="Calibri"/>
              <a:sym typeface="Calibri"/>
            </a:endParaRPr>
          </a:p>
        </p:txBody>
      </p:sp>
      <p:pic>
        <p:nvPicPr>
          <p:cNvPr id="171" name="Google Shape;171;p30"/>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1"/>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31"/>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79" name="Google Shape;179;p31"/>
          <p:cNvPicPr preferRelativeResize="0"/>
          <p:nvPr/>
        </p:nvPicPr>
        <p:blipFill>
          <a:blip r:embed="rId3">
            <a:alphaModFix/>
          </a:blip>
          <a:stretch>
            <a:fillRect/>
          </a:stretch>
        </p:blipFill>
        <p:spPr>
          <a:xfrm>
            <a:off x="152400" y="97300"/>
            <a:ext cx="8864300" cy="6608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3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87" name="Google Shape;187;p32"/>
          <p:cNvPicPr preferRelativeResize="0"/>
          <p:nvPr/>
        </p:nvPicPr>
        <p:blipFill>
          <a:blip r:embed="rId3">
            <a:alphaModFix/>
          </a:blip>
          <a:stretch>
            <a:fillRect/>
          </a:stretch>
        </p:blipFill>
        <p:spPr>
          <a:xfrm>
            <a:off x="152400" y="542440"/>
            <a:ext cx="8991600" cy="61631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1" name="Shape 191"/>
        <p:cNvGrpSpPr/>
        <p:nvPr/>
      </p:nvGrpSpPr>
      <p:grpSpPr>
        <a:xfrm>
          <a:off x="0" y="0"/>
          <a:ext cx="0" cy="0"/>
          <a:chOff x="0" y="0"/>
          <a:chExt cx="0" cy="0"/>
        </a:xfrm>
      </p:grpSpPr>
      <p:sp>
        <p:nvSpPr>
          <p:cNvPr id="192" name="Google Shape;192;p33"/>
          <p:cNvSpPr txBox="1"/>
          <p:nvPr>
            <p:ph type="ctrTitle"/>
          </p:nvPr>
        </p:nvSpPr>
        <p:spPr>
          <a:xfrm>
            <a:off x="311708" y="992767"/>
            <a:ext cx="8520600" cy="2736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br>
              <a:rPr b="1" i="0" lang="en-US" sz="3959" u="none" cap="none" strike="noStrike">
                <a:solidFill>
                  <a:schemeClr val="dk1"/>
                </a:solidFill>
                <a:latin typeface="Calibri"/>
                <a:ea typeface="Calibri"/>
                <a:cs typeface="Calibri"/>
                <a:sym typeface="Calibri"/>
              </a:rPr>
            </a:br>
            <a:r>
              <a:rPr b="1" i="0" lang="en-US" sz="3959" u="none" cap="none" strike="noStrike">
                <a:solidFill>
                  <a:schemeClr val="dk1"/>
                </a:solidFill>
                <a:latin typeface="Calibri"/>
                <a:ea typeface="Calibri"/>
                <a:cs typeface="Calibri"/>
                <a:sym typeface="Calibri"/>
              </a:rPr>
              <a:t>Risk Management</a:t>
            </a:r>
            <a:br>
              <a:rPr b="1" i="0" lang="en-US" sz="3959" u="none" cap="none" strike="noStrike">
                <a:solidFill>
                  <a:schemeClr val="dk1"/>
                </a:solidFill>
                <a:latin typeface="Calibri"/>
                <a:ea typeface="Calibri"/>
                <a:cs typeface="Calibri"/>
                <a:sym typeface="Calibri"/>
              </a:rPr>
            </a:br>
            <a:r>
              <a:rPr b="1" i="0" lang="en-US" sz="3959" u="none" cap="none" strike="noStrike">
                <a:solidFill>
                  <a:schemeClr val="dk1"/>
                </a:solidFill>
                <a:latin typeface="Calibri"/>
                <a:ea typeface="Calibri"/>
                <a:cs typeface="Calibri"/>
                <a:sym typeface="Calibri"/>
              </a:rPr>
              <a:t>Michelle Lassaline</a:t>
            </a:r>
            <a:endParaRPr/>
          </a:p>
        </p:txBody>
      </p:sp>
      <p:pic>
        <p:nvPicPr>
          <p:cNvPr id="193" name="Google Shape;193;p33"/>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b="0" l="0" r="0" t="0"/>
          <a:stretch/>
        </p:blipFill>
        <p:spPr>
          <a:xfrm>
            <a:off x="0" y="0"/>
            <a:ext cx="9153572" cy="6858000"/>
          </a:xfrm>
          <a:prstGeom prst="rect">
            <a:avLst/>
          </a:prstGeom>
          <a:noFill/>
          <a:ln>
            <a:noFill/>
          </a:ln>
        </p:spPr>
      </p:pic>
      <p:sp>
        <p:nvSpPr>
          <p:cNvPr id="81" name="Google Shape;81;p16"/>
          <p:cNvSpPr txBox="1"/>
          <p:nvPr>
            <p:ph type="ctrTitle"/>
          </p:nvPr>
        </p:nvSpPr>
        <p:spPr>
          <a:xfrm>
            <a:off x="3124200" y="1100083"/>
            <a:ext cx="5257800" cy="1600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Team Recognition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8" name="Shape 198"/>
        <p:cNvGrpSpPr/>
        <p:nvPr/>
      </p:nvGrpSpPr>
      <p:grpSpPr>
        <a:xfrm>
          <a:off x="0" y="0"/>
          <a:ext cx="0" cy="0"/>
          <a:chOff x="0" y="0"/>
          <a:chExt cx="0" cy="0"/>
        </a:xfrm>
      </p:grpSpPr>
      <p:sp>
        <p:nvSpPr>
          <p:cNvPr id="199" name="Google Shape;199;p34"/>
          <p:cNvSpPr txBox="1"/>
          <p:nvPr>
            <p:ph type="ctrTitle"/>
          </p:nvPr>
        </p:nvSpPr>
        <p:spPr>
          <a:xfrm>
            <a:off x="685800" y="220000"/>
            <a:ext cx="7772400" cy="97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sz="4800"/>
              <a:t>Risk Management</a:t>
            </a:r>
            <a:endParaRPr sz="4800"/>
          </a:p>
        </p:txBody>
      </p:sp>
      <p:sp>
        <p:nvSpPr>
          <p:cNvPr id="200" name="Google Shape;200;p34"/>
          <p:cNvSpPr txBox="1"/>
          <p:nvPr>
            <p:ph idx="1" type="subTitle"/>
          </p:nvPr>
        </p:nvSpPr>
        <p:spPr>
          <a:xfrm>
            <a:off x="685800" y="1199800"/>
            <a:ext cx="7772400" cy="54141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Clr>
                <a:schemeClr val="dk1"/>
              </a:buClr>
              <a:buSzPts val="2400"/>
              <a:buChar char="-"/>
            </a:pPr>
            <a:r>
              <a:rPr lang="en-US" sz="2400">
                <a:solidFill>
                  <a:schemeClr val="dk1"/>
                </a:solidFill>
              </a:rPr>
              <a:t>244 rostered coaches, assistant coaches, trainers,                                                                   on-ice helpers and managers - up from 225 last season.</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244 completed required certification and checks.  This is 100% compliance; up from 97% last year.</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CRC Night (October 18) -  94 records were requested for at total cost of $2,820.   Down from the 2017-18 cost of $2,880.</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Hockey NS coach and safety courses - in total, 76 sessions both online and classroom at a total cost $6,754.  Down  from the 2017-18 cost of $7,212.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Certifications due to expire in 2019 will do so on August 31. </a:t>
            </a:r>
            <a:endParaRPr sz="2400">
              <a:solidFill>
                <a:schemeClr val="dk1"/>
              </a:solidFill>
            </a:endParaRPr>
          </a:p>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4" name="Shape 204"/>
        <p:cNvGrpSpPr/>
        <p:nvPr/>
      </p:nvGrpSpPr>
      <p:grpSpPr>
        <a:xfrm>
          <a:off x="0" y="0"/>
          <a:ext cx="0" cy="0"/>
          <a:chOff x="0" y="0"/>
          <a:chExt cx="0" cy="0"/>
        </a:xfrm>
      </p:grpSpPr>
      <p:sp>
        <p:nvSpPr>
          <p:cNvPr id="205" name="Google Shape;205;p35"/>
          <p:cNvSpPr txBox="1"/>
          <p:nvPr>
            <p:ph type="title"/>
          </p:nvPr>
        </p:nvSpPr>
        <p:spPr>
          <a:xfrm>
            <a:off x="457200" y="1697700"/>
            <a:ext cx="8229600" cy="207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1"/>
          </a:p>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Rep Coordinator</a:t>
            </a: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Jamie Aalders</a:t>
            </a:r>
            <a:endParaRPr/>
          </a:p>
        </p:txBody>
      </p:sp>
      <p:pic>
        <p:nvPicPr>
          <p:cNvPr id="206" name="Google Shape;206;p35"/>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1" name="Shape 211"/>
        <p:cNvGrpSpPr/>
        <p:nvPr/>
      </p:nvGrpSpPr>
      <p:grpSpPr>
        <a:xfrm>
          <a:off x="0" y="0"/>
          <a:ext cx="0" cy="0"/>
          <a:chOff x="0" y="0"/>
          <a:chExt cx="0" cy="0"/>
        </a:xfrm>
      </p:grpSpPr>
      <p:sp>
        <p:nvSpPr>
          <p:cNvPr id="212" name="Google Shape;212;p36"/>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6000">
              <a:latin typeface="Arial"/>
              <a:ea typeface="Arial"/>
              <a:cs typeface="Arial"/>
              <a:sym typeface="Arial"/>
            </a:endParaRPr>
          </a:p>
          <a:p>
            <a:pPr indent="0" lvl="0" marL="0" rtl="0" algn="ctr">
              <a:spcBef>
                <a:spcPts val="0"/>
              </a:spcBef>
              <a:spcAft>
                <a:spcPts val="0"/>
              </a:spcAft>
              <a:buNone/>
            </a:pPr>
            <a:r>
              <a:rPr lang="en-US" sz="6000">
                <a:latin typeface="Arial"/>
                <a:ea typeface="Arial"/>
                <a:cs typeface="Arial"/>
                <a:sym typeface="Arial"/>
              </a:rPr>
              <a:t>Tryout Process</a:t>
            </a:r>
            <a:endParaRPr/>
          </a:p>
        </p:txBody>
      </p:sp>
      <p:sp>
        <p:nvSpPr>
          <p:cNvPr id="213" name="Google Shape;213;p36"/>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t/>
            </a:r>
            <a:endParaRPr sz="2400"/>
          </a:p>
          <a:p>
            <a:pPr indent="0" lvl="0" marL="0" rtl="0" algn="ctr">
              <a:lnSpc>
                <a:spcPct val="90000"/>
              </a:lnSpc>
              <a:spcBef>
                <a:spcPts val="1600"/>
              </a:spcBef>
              <a:spcAft>
                <a:spcPts val="0"/>
              </a:spcAft>
              <a:buClr>
                <a:schemeClr val="dk1"/>
              </a:buClr>
              <a:buSzPts val="1100"/>
              <a:buFont typeface="Arial"/>
              <a:buNone/>
            </a:pPr>
            <a:r>
              <a:rPr lang="en-US" sz="2400"/>
              <a:t>-Dal evaluators plus coaches, more data points</a:t>
            </a:r>
            <a:endParaRPr sz="2400"/>
          </a:p>
          <a:p>
            <a:pPr indent="0" lvl="0" marL="0" rtl="0" algn="ctr">
              <a:lnSpc>
                <a:spcPct val="90000"/>
              </a:lnSpc>
              <a:spcBef>
                <a:spcPts val="1600"/>
              </a:spcBef>
              <a:spcAft>
                <a:spcPts val="0"/>
              </a:spcAft>
              <a:buClr>
                <a:schemeClr val="dk1"/>
              </a:buClr>
              <a:buSzPts val="1100"/>
              <a:buFont typeface="Arial"/>
              <a:buNone/>
            </a:pPr>
            <a:r>
              <a:rPr lang="en-US" sz="2400"/>
              <a:t>-Feedback from survey</a:t>
            </a:r>
            <a:endParaRPr sz="2400"/>
          </a:p>
          <a:p>
            <a:pPr indent="0" lvl="0" marL="0" rtl="0" algn="ctr">
              <a:lnSpc>
                <a:spcPct val="90000"/>
              </a:lnSpc>
              <a:spcBef>
                <a:spcPts val="1600"/>
              </a:spcBef>
              <a:spcAft>
                <a:spcPts val="0"/>
              </a:spcAft>
              <a:buClr>
                <a:schemeClr val="dk1"/>
              </a:buClr>
              <a:buSzPts val="1100"/>
              <a:buFont typeface="Arial"/>
              <a:buNone/>
            </a:pPr>
            <a:r>
              <a:rPr lang="en-US" sz="2400"/>
              <a:t>-Increased </a:t>
            </a:r>
            <a:r>
              <a:rPr lang="en-US" sz="2400"/>
              <a:t>goalie</a:t>
            </a:r>
            <a:r>
              <a:rPr lang="en-US" sz="2400"/>
              <a:t> evaluations</a:t>
            </a:r>
            <a:endParaRPr sz="2400"/>
          </a:p>
          <a:p>
            <a:pPr indent="0" lvl="0" marL="0" rtl="0" algn="ctr">
              <a:lnSpc>
                <a:spcPct val="90000"/>
              </a:lnSpc>
              <a:spcBef>
                <a:spcPts val="1600"/>
              </a:spcBef>
              <a:spcAft>
                <a:spcPts val="0"/>
              </a:spcAft>
              <a:buClr>
                <a:schemeClr val="dk1"/>
              </a:buClr>
              <a:buSzPts val="1100"/>
              <a:buFont typeface="Arial"/>
              <a:buNone/>
            </a:pPr>
            <a:r>
              <a:rPr lang="en-US" sz="2400"/>
              <a:t>-Call for volunteers</a:t>
            </a:r>
            <a:endParaRPr sz="2400"/>
          </a:p>
          <a:p>
            <a:pPr indent="0" lvl="0" marL="0" rtl="0" algn="ctr">
              <a:lnSpc>
                <a:spcPct val="90000"/>
              </a:lnSpc>
              <a:spcBef>
                <a:spcPts val="1600"/>
              </a:spcBef>
              <a:spcAft>
                <a:spcPts val="0"/>
              </a:spcAft>
              <a:buClr>
                <a:schemeClr val="dk1"/>
              </a:buClr>
              <a:buSzPts val="1100"/>
              <a:buFont typeface="Arial"/>
              <a:buNone/>
            </a:pPr>
            <a:r>
              <a:t/>
            </a:r>
            <a:endParaRPr sz="2400"/>
          </a:p>
          <a:p>
            <a:pPr indent="0" lvl="0" marL="0" rtl="0" algn="l">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8" name="Shape 218"/>
        <p:cNvGrpSpPr/>
        <p:nvPr/>
      </p:nvGrpSpPr>
      <p:grpSpPr>
        <a:xfrm>
          <a:off x="0" y="0"/>
          <a:ext cx="0" cy="0"/>
          <a:chOff x="0" y="0"/>
          <a:chExt cx="0" cy="0"/>
        </a:xfrm>
      </p:grpSpPr>
      <p:sp>
        <p:nvSpPr>
          <p:cNvPr id="219" name="Google Shape;219;p37"/>
          <p:cNvSpPr txBox="1"/>
          <p:nvPr>
            <p:ph type="title"/>
          </p:nvPr>
        </p:nvSpPr>
        <p:spPr>
          <a:xfrm>
            <a:off x="457200" y="274658"/>
            <a:ext cx="8229600" cy="185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6000">
                <a:latin typeface="Arial"/>
                <a:ea typeface="Arial"/>
                <a:cs typeface="Arial"/>
                <a:sym typeface="Arial"/>
              </a:rPr>
              <a:t>        Development</a:t>
            </a:r>
            <a:endParaRPr/>
          </a:p>
        </p:txBody>
      </p:sp>
      <p:sp>
        <p:nvSpPr>
          <p:cNvPr id="220" name="Google Shape;220;p37"/>
          <p:cNvSpPr txBox="1"/>
          <p:nvPr>
            <p:ph idx="1" type="body"/>
          </p:nvPr>
        </p:nvSpPr>
        <p:spPr>
          <a:xfrm>
            <a:off x="457200" y="2272600"/>
            <a:ext cx="8229600" cy="3853800"/>
          </a:xfrm>
          <a:prstGeom prst="rect">
            <a:avLst/>
          </a:prstGeom>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1"/>
              </a:buClr>
              <a:buSzPts val="1100"/>
              <a:buFont typeface="Arial"/>
              <a:buNone/>
            </a:pPr>
            <a:r>
              <a:rPr lang="en-US" sz="2400"/>
              <a:t>-Development camps added</a:t>
            </a:r>
            <a:endParaRPr sz="2400"/>
          </a:p>
          <a:p>
            <a:pPr indent="0" lvl="0" marL="0" rtl="0" algn="ctr">
              <a:lnSpc>
                <a:spcPct val="90000"/>
              </a:lnSpc>
              <a:spcBef>
                <a:spcPts val="1600"/>
              </a:spcBef>
              <a:spcAft>
                <a:spcPts val="0"/>
              </a:spcAft>
              <a:buClr>
                <a:schemeClr val="dk1"/>
              </a:buClr>
              <a:buSzPts val="1100"/>
              <a:buFont typeface="Arial"/>
              <a:buNone/>
            </a:pPr>
            <a:r>
              <a:rPr lang="en-US" sz="2400"/>
              <a:t>-In season development plans</a:t>
            </a:r>
            <a:endParaRPr sz="2400"/>
          </a:p>
          <a:p>
            <a:pPr indent="0" lvl="0" marL="0" rtl="0" algn="ctr">
              <a:lnSpc>
                <a:spcPct val="90000"/>
              </a:lnSpc>
              <a:spcBef>
                <a:spcPts val="1600"/>
              </a:spcBef>
              <a:spcAft>
                <a:spcPts val="0"/>
              </a:spcAft>
              <a:buClr>
                <a:schemeClr val="dk1"/>
              </a:buClr>
              <a:buSzPts val="1100"/>
              <a:buFont typeface="Arial"/>
              <a:buNone/>
            </a:pPr>
            <a:r>
              <a:rPr lang="en-US" sz="2400"/>
              <a:t>-Interaction with refs</a:t>
            </a:r>
            <a:endParaRPr sz="2400"/>
          </a:p>
          <a:p>
            <a:pPr indent="0" lvl="0" marL="0" rtl="0" algn="ctr">
              <a:lnSpc>
                <a:spcPct val="90000"/>
              </a:lnSpc>
              <a:spcBef>
                <a:spcPts val="1600"/>
              </a:spcBef>
              <a:spcAft>
                <a:spcPts val="0"/>
              </a:spcAft>
              <a:buClr>
                <a:schemeClr val="dk1"/>
              </a:buClr>
              <a:buSzPts val="1100"/>
              <a:buFont typeface="Arial"/>
              <a:buNone/>
            </a:pPr>
            <a:r>
              <a:t/>
            </a:r>
            <a:endParaRPr sz="2400"/>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r>
              <a:rPr lang="en-US" sz="6000"/>
              <a:t>Pee Wee AAA League</a:t>
            </a:r>
            <a:endParaRPr sz="6000"/>
          </a:p>
        </p:txBody>
      </p:sp>
      <p:sp>
        <p:nvSpPr>
          <p:cNvPr id="227" name="Google Shape;227;p38"/>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t/>
            </a:r>
            <a:endParaRPr sz="2400"/>
          </a:p>
          <a:p>
            <a:pPr indent="0" lvl="0" marL="0" rtl="0" algn="ctr">
              <a:spcBef>
                <a:spcPts val="1600"/>
              </a:spcBef>
              <a:spcAft>
                <a:spcPts val="0"/>
              </a:spcAft>
              <a:buNone/>
            </a:pPr>
            <a:r>
              <a:rPr lang="en-US" sz="2400"/>
              <a:t>-</a:t>
            </a:r>
            <a:r>
              <a:rPr lang="en-US" sz="2400"/>
              <a:t>Province wide, 16 teams, top 6 make provincials</a:t>
            </a:r>
            <a:endParaRPr sz="2400"/>
          </a:p>
          <a:p>
            <a:pPr indent="0" lvl="0" marL="0" rtl="0" algn="ctr">
              <a:spcBef>
                <a:spcPts val="1600"/>
              </a:spcBef>
              <a:spcAft>
                <a:spcPts val="0"/>
              </a:spcAft>
              <a:buNone/>
            </a:pPr>
            <a:r>
              <a:rPr lang="en-US" sz="2400"/>
              <a:t>-Play every team twice, 3 mandatory tournaments</a:t>
            </a:r>
            <a:endParaRPr sz="2400"/>
          </a:p>
          <a:p>
            <a:pPr indent="0" lvl="0" marL="0" rtl="0" algn="ctr">
              <a:spcBef>
                <a:spcPts val="1600"/>
              </a:spcBef>
              <a:spcAft>
                <a:spcPts val="0"/>
              </a:spcAft>
              <a:buNone/>
            </a:pPr>
            <a:r>
              <a:rPr lang="en-US" sz="2400"/>
              <a:t>-Cole Harbour and Eastern Shore 1 region</a:t>
            </a:r>
            <a:endParaRPr sz="2400"/>
          </a:p>
          <a:p>
            <a:pPr indent="0" lvl="0" marL="0" rtl="0" algn="ctr">
              <a:spcBef>
                <a:spcPts val="1600"/>
              </a:spcBef>
              <a:spcAft>
                <a:spcPts val="1600"/>
              </a:spcAft>
              <a:buNone/>
            </a:pPr>
            <a:r>
              <a:rPr lang="en-US" sz="2400"/>
              <a:t>-Cole Harbour still runs team and coaching selection</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2" name="Shape 232"/>
        <p:cNvGrpSpPr/>
        <p:nvPr/>
      </p:nvGrpSpPr>
      <p:grpSpPr>
        <a:xfrm>
          <a:off x="0" y="0"/>
          <a:ext cx="0" cy="0"/>
          <a:chOff x="0" y="0"/>
          <a:chExt cx="0" cy="0"/>
        </a:xfrm>
      </p:grpSpPr>
      <p:sp>
        <p:nvSpPr>
          <p:cNvPr id="233" name="Google Shape;233;p39"/>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6000">
              <a:latin typeface="Arial"/>
              <a:ea typeface="Arial"/>
              <a:cs typeface="Arial"/>
              <a:sym typeface="Arial"/>
            </a:endParaRPr>
          </a:p>
          <a:p>
            <a:pPr indent="0" lvl="0" marL="0" rtl="0" algn="ctr">
              <a:spcBef>
                <a:spcPts val="0"/>
              </a:spcBef>
              <a:spcAft>
                <a:spcPts val="0"/>
              </a:spcAft>
              <a:buNone/>
            </a:pPr>
            <a:r>
              <a:t/>
            </a:r>
            <a:endParaRPr sz="6000">
              <a:latin typeface="Arial"/>
              <a:ea typeface="Arial"/>
              <a:cs typeface="Arial"/>
              <a:sym typeface="Arial"/>
            </a:endParaRPr>
          </a:p>
          <a:p>
            <a:pPr indent="0" lvl="0" marL="0" rtl="0" algn="ctr">
              <a:spcBef>
                <a:spcPts val="0"/>
              </a:spcBef>
              <a:spcAft>
                <a:spcPts val="0"/>
              </a:spcAft>
              <a:buNone/>
            </a:pPr>
            <a:r>
              <a:rPr lang="en-US" sz="6000">
                <a:latin typeface="Arial"/>
                <a:ea typeface="Arial"/>
                <a:cs typeface="Arial"/>
                <a:sym typeface="Arial"/>
              </a:rPr>
              <a:t>Coaches</a:t>
            </a:r>
            <a:endParaRPr/>
          </a:p>
        </p:txBody>
      </p:sp>
      <p:sp>
        <p:nvSpPr>
          <p:cNvPr id="234" name="Google Shape;234;p39"/>
          <p:cNvSpPr txBox="1"/>
          <p:nvPr>
            <p:ph idx="1" type="body"/>
          </p:nvPr>
        </p:nvSpPr>
        <p:spPr>
          <a:xfrm>
            <a:off x="457200" y="2513925"/>
            <a:ext cx="8229600" cy="3612300"/>
          </a:xfrm>
          <a:prstGeom prst="rect">
            <a:avLst/>
          </a:prstGeom>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1"/>
              </a:buClr>
              <a:buSzPts val="1100"/>
              <a:buFont typeface="Arial"/>
              <a:buNone/>
            </a:pPr>
            <a:r>
              <a:rPr lang="en-US" sz="2400"/>
              <a:t>-Early July call for coaches</a:t>
            </a:r>
            <a:endParaRPr sz="2400"/>
          </a:p>
          <a:p>
            <a:pPr indent="0" lvl="0" marL="0" rtl="0" algn="ctr">
              <a:lnSpc>
                <a:spcPct val="90000"/>
              </a:lnSpc>
              <a:spcBef>
                <a:spcPts val="1600"/>
              </a:spcBef>
              <a:spcAft>
                <a:spcPts val="0"/>
              </a:spcAft>
              <a:buClr>
                <a:schemeClr val="dk1"/>
              </a:buClr>
              <a:buSzPts val="1100"/>
              <a:buFont typeface="Arial"/>
              <a:buNone/>
            </a:pPr>
            <a:r>
              <a:rPr lang="en-US" sz="2400"/>
              <a:t>-Position specific training </a:t>
            </a:r>
            <a:endParaRPr sz="2400"/>
          </a:p>
          <a:p>
            <a:pPr indent="0" lvl="0" marL="0" rtl="0" algn="ctr">
              <a:lnSpc>
                <a:spcPct val="90000"/>
              </a:lnSpc>
              <a:spcBef>
                <a:spcPts val="1600"/>
              </a:spcBef>
              <a:spcAft>
                <a:spcPts val="0"/>
              </a:spcAft>
              <a:buClr>
                <a:schemeClr val="dk1"/>
              </a:buClr>
              <a:buSzPts val="1100"/>
              <a:buFont typeface="Arial"/>
              <a:buNone/>
            </a:pPr>
            <a:r>
              <a:rPr lang="en-US" sz="2400"/>
              <a:t>-More resources</a:t>
            </a:r>
            <a:endParaRPr sz="2400"/>
          </a:p>
          <a:p>
            <a:pPr indent="0" lvl="0" marL="0" rtl="0" algn="ctr">
              <a:lnSpc>
                <a:spcPct val="90000"/>
              </a:lnSpc>
              <a:spcBef>
                <a:spcPts val="1600"/>
              </a:spcBef>
              <a:spcAft>
                <a:spcPts val="0"/>
              </a:spcAft>
              <a:buClr>
                <a:schemeClr val="dk1"/>
              </a:buClr>
              <a:buSzPts val="1100"/>
              <a:buFont typeface="Arial"/>
              <a:buNone/>
            </a:pPr>
            <a:r>
              <a:rPr lang="en-US" sz="2400"/>
              <a:t>-Survey results</a:t>
            </a:r>
            <a:endParaRPr sz="2400"/>
          </a:p>
          <a:p>
            <a:pPr indent="0" lvl="0" marL="0" rtl="0" algn="ctr">
              <a:lnSpc>
                <a:spcPct val="90000"/>
              </a:lnSpc>
              <a:spcBef>
                <a:spcPts val="1600"/>
              </a:spcBef>
              <a:spcAft>
                <a:spcPts val="0"/>
              </a:spcAft>
              <a:buClr>
                <a:schemeClr val="dk1"/>
              </a:buClr>
              <a:buSzPts val="1100"/>
              <a:buFont typeface="Arial"/>
              <a:buNone/>
            </a:pPr>
            <a:r>
              <a:t/>
            </a:r>
            <a:endParaRPr sz="2400"/>
          </a:p>
          <a:p>
            <a:pPr indent="0" lvl="0" marL="0" rtl="0" algn="ctr">
              <a:lnSpc>
                <a:spcPct val="90000"/>
              </a:lnSpc>
              <a:spcBef>
                <a:spcPts val="1600"/>
              </a:spcBef>
              <a:spcAft>
                <a:spcPts val="0"/>
              </a:spcAft>
              <a:buClr>
                <a:schemeClr val="dk1"/>
              </a:buClr>
              <a:buSzPts val="1100"/>
              <a:buFont typeface="Arial"/>
              <a:buNone/>
            </a:pPr>
            <a:r>
              <a:t/>
            </a:r>
            <a:endParaRPr sz="2400"/>
          </a:p>
          <a:p>
            <a:pPr indent="0" lvl="0" marL="0" rtl="0" algn="l">
              <a:spcBef>
                <a:spcPts val="1600"/>
              </a:spcBef>
              <a:spcAft>
                <a:spcPts val="1600"/>
              </a:spcAft>
              <a:buNone/>
            </a:pPr>
            <a:r>
              <a:t/>
            </a:r>
            <a:endParaRPr sz="60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8" name="Shape 238"/>
        <p:cNvGrpSpPr/>
        <p:nvPr/>
      </p:nvGrpSpPr>
      <p:grpSpPr>
        <a:xfrm>
          <a:off x="0" y="0"/>
          <a:ext cx="0" cy="0"/>
          <a:chOff x="0" y="0"/>
          <a:chExt cx="0" cy="0"/>
        </a:xfrm>
      </p:grpSpPr>
      <p:sp>
        <p:nvSpPr>
          <p:cNvPr id="239" name="Google Shape;239;p40"/>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1"/>
          </a:p>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Rec “C” Coordinator</a:t>
            </a: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Joel Wright</a:t>
            </a:r>
            <a:endParaRPr/>
          </a:p>
        </p:txBody>
      </p:sp>
      <p:pic>
        <p:nvPicPr>
          <p:cNvPr id="240" name="Google Shape;240;p40"/>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4" name="Shape 244"/>
        <p:cNvGrpSpPr/>
        <p:nvPr/>
      </p:nvGrpSpPr>
      <p:grpSpPr>
        <a:xfrm>
          <a:off x="0" y="0"/>
          <a:ext cx="0" cy="0"/>
          <a:chOff x="0" y="0"/>
          <a:chExt cx="0" cy="0"/>
        </a:xfrm>
      </p:grpSpPr>
      <p:sp>
        <p:nvSpPr>
          <p:cNvPr id="245" name="Google Shape;245;p41"/>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1"/>
          </a:p>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Ice Scheduler</a:t>
            </a: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Paul Thibideau</a:t>
            </a:r>
            <a:endParaRPr/>
          </a:p>
        </p:txBody>
      </p:sp>
      <p:pic>
        <p:nvPicPr>
          <p:cNvPr id="246" name="Google Shape;246;p41"/>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0" name="Shape 250"/>
        <p:cNvGrpSpPr/>
        <p:nvPr/>
      </p:nvGrpSpPr>
      <p:grpSpPr>
        <a:xfrm>
          <a:off x="0" y="0"/>
          <a:ext cx="0" cy="0"/>
          <a:chOff x="0" y="0"/>
          <a:chExt cx="0" cy="0"/>
        </a:xfrm>
      </p:grpSpPr>
      <p:sp>
        <p:nvSpPr>
          <p:cNvPr id="251" name="Google Shape;251;p42"/>
          <p:cNvSpPr txBox="1"/>
          <p:nvPr>
            <p:ph type="title"/>
          </p:nvPr>
        </p:nvSpPr>
        <p:spPr>
          <a:xfrm>
            <a:off x="457200" y="1497275"/>
            <a:ext cx="8229600" cy="3638400"/>
          </a:xfrm>
          <a:prstGeom prst="rect">
            <a:avLst/>
          </a:prstGeom>
          <a:noFill/>
          <a:ln>
            <a:noFill/>
          </a:ln>
        </p:spPr>
        <p:txBody>
          <a:bodyPr anchorCtr="0" anchor="ctr" bIns="45700" lIns="91425" spcFirstLastPara="1" rIns="91425" wrap="square" tIns="45700">
            <a:noAutofit/>
          </a:bodyPr>
          <a:lstStyle/>
          <a:p>
            <a:pPr indent="-381000" lvl="0" marL="457200" rtl="0" algn="l">
              <a:lnSpc>
                <a:spcPct val="115000"/>
              </a:lnSpc>
              <a:spcBef>
                <a:spcPts val="600"/>
              </a:spcBef>
              <a:spcAft>
                <a:spcPts val="0"/>
              </a:spcAft>
              <a:buSzPts val="2400"/>
              <a:buChar char="●"/>
            </a:pPr>
            <a:r>
              <a:rPr lang="en-US" sz="2400">
                <a:latin typeface="Arial"/>
                <a:ea typeface="Arial"/>
                <a:cs typeface="Arial"/>
                <a:sym typeface="Arial"/>
              </a:rPr>
              <a:t>I</a:t>
            </a:r>
            <a:r>
              <a:rPr lang="en-US" sz="2400"/>
              <a:t>ce Purchased 2018/19 - $ 371,972 (2017/18 – $ 361,818)</a:t>
            </a:r>
            <a:endParaRPr sz="2400"/>
          </a:p>
          <a:p>
            <a:pPr indent="-381000" lvl="0" marL="457200" rtl="0" algn="l">
              <a:lnSpc>
                <a:spcPct val="115000"/>
              </a:lnSpc>
              <a:spcBef>
                <a:spcPts val="0"/>
              </a:spcBef>
              <a:spcAft>
                <a:spcPts val="0"/>
              </a:spcAft>
              <a:buSzPts val="2400"/>
              <a:buChar char="●"/>
            </a:pPr>
            <a:r>
              <a:rPr lang="en-US" sz="2400"/>
              <a:t>Ice Sold 2017/18 - $ 14,450</a:t>
            </a:r>
            <a:endParaRPr sz="2400"/>
          </a:p>
          <a:p>
            <a:pPr indent="-381000" lvl="0" marL="457200" rtl="0" algn="l">
              <a:lnSpc>
                <a:spcPct val="115000"/>
              </a:lnSpc>
              <a:spcBef>
                <a:spcPts val="0"/>
              </a:spcBef>
              <a:spcAft>
                <a:spcPts val="0"/>
              </a:spcAft>
              <a:buSzPts val="2400"/>
              <a:buChar char="●"/>
            </a:pPr>
            <a:r>
              <a:rPr lang="en-US" sz="2400"/>
              <a:t>Total Cost of Ice 2017/18 - $ 357,522</a:t>
            </a:r>
            <a:endParaRPr sz="2400"/>
          </a:p>
          <a:p>
            <a:pPr indent="-342900" lvl="1" marL="914400" rtl="0" algn="l">
              <a:lnSpc>
                <a:spcPct val="115000"/>
              </a:lnSpc>
              <a:spcBef>
                <a:spcPts val="0"/>
              </a:spcBef>
              <a:spcAft>
                <a:spcPts val="0"/>
              </a:spcAft>
              <a:buSzPts val="1800"/>
              <a:buChar char="○"/>
            </a:pPr>
            <a:r>
              <a:rPr lang="en-US"/>
              <a:t>CHP $ 307,438</a:t>
            </a:r>
            <a:endParaRPr/>
          </a:p>
          <a:p>
            <a:pPr indent="-342900" lvl="1" marL="914400" rtl="0" algn="l">
              <a:lnSpc>
                <a:spcPct val="115000"/>
              </a:lnSpc>
              <a:spcBef>
                <a:spcPts val="0"/>
              </a:spcBef>
              <a:spcAft>
                <a:spcPts val="0"/>
              </a:spcAft>
              <a:buSzPts val="1800"/>
              <a:buChar char="○"/>
            </a:pPr>
            <a:r>
              <a:rPr lang="en-US"/>
              <a:t>Shearwater $ 38,442</a:t>
            </a:r>
            <a:endParaRPr/>
          </a:p>
          <a:p>
            <a:pPr indent="-406400" lvl="1" marL="914400" rtl="0" algn="l">
              <a:lnSpc>
                <a:spcPct val="115000"/>
              </a:lnSpc>
              <a:spcBef>
                <a:spcPts val="0"/>
              </a:spcBef>
              <a:spcAft>
                <a:spcPts val="0"/>
              </a:spcAft>
              <a:buSzPts val="2800"/>
              <a:buChar char="○"/>
            </a:pPr>
            <a:r>
              <a:rPr lang="en-US"/>
              <a:t>Sportsplex $ 9,610</a:t>
            </a:r>
            <a:endParaRPr/>
          </a:p>
          <a:p>
            <a:pPr indent="-342900" lvl="1" marL="914400" rtl="0" algn="l">
              <a:lnSpc>
                <a:spcPct val="115000"/>
              </a:lnSpc>
              <a:spcBef>
                <a:spcPts val="0"/>
              </a:spcBef>
              <a:spcAft>
                <a:spcPts val="0"/>
              </a:spcAft>
              <a:buSzPts val="1800"/>
              <a:buChar char="○"/>
            </a:pPr>
            <a:r>
              <a:rPr lang="en-US"/>
              <a:t>4 Pad $ 16,482</a:t>
            </a:r>
            <a:endParaRPr/>
          </a:p>
          <a:p>
            <a:pPr indent="-342900" lvl="1" marL="914400" rtl="0" algn="l">
              <a:lnSpc>
                <a:spcPct val="115000"/>
              </a:lnSpc>
              <a:spcBef>
                <a:spcPts val="0"/>
              </a:spcBef>
              <a:spcAft>
                <a:spcPts val="0"/>
              </a:spcAft>
              <a:buSzPts val="1800"/>
              <a:buChar char="○"/>
            </a:pPr>
            <a:r>
              <a:rPr lang="en-US"/>
              <a:t>over 82% of the ice purchased last year was from CHP (Scotia 2 and Gray)</a:t>
            </a:r>
            <a:endParaRPr/>
          </a:p>
        </p:txBody>
      </p:sp>
      <p:sp>
        <p:nvSpPr>
          <p:cNvPr id="252" name="Google Shape;252;p42"/>
          <p:cNvSpPr txBox="1"/>
          <p:nvPr/>
        </p:nvSpPr>
        <p:spPr>
          <a:xfrm>
            <a:off x="0" y="449950"/>
            <a:ext cx="9144000" cy="75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rgbClr val="FF0000"/>
                </a:solidFill>
              </a:rPr>
              <a:t>ICE SCHEDULER</a:t>
            </a:r>
            <a:endParaRPr b="1" sz="3600">
              <a:solidFill>
                <a:srgbClr val="FF0000"/>
              </a:solidFill>
            </a:endParaRPr>
          </a:p>
        </p:txBody>
      </p:sp>
      <p:pic>
        <p:nvPicPr>
          <p:cNvPr id="253" name="Google Shape;253;p42"/>
          <p:cNvPicPr preferRelativeResize="0"/>
          <p:nvPr/>
        </p:nvPicPr>
        <p:blipFill>
          <a:blip r:embed="rId3">
            <a:alphaModFix/>
          </a:blip>
          <a:stretch>
            <a:fillRect/>
          </a:stretch>
        </p:blipFill>
        <p:spPr>
          <a:xfrm>
            <a:off x="6098125" y="5480725"/>
            <a:ext cx="2932875" cy="1198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7" name="Shape 257"/>
        <p:cNvGrpSpPr/>
        <p:nvPr/>
      </p:nvGrpSpPr>
      <p:grpSpPr>
        <a:xfrm>
          <a:off x="0" y="0"/>
          <a:ext cx="0" cy="0"/>
          <a:chOff x="0" y="0"/>
          <a:chExt cx="0" cy="0"/>
        </a:xfrm>
      </p:grpSpPr>
      <p:sp>
        <p:nvSpPr>
          <p:cNvPr id="258" name="Google Shape;258;p43"/>
          <p:cNvSpPr txBox="1"/>
          <p:nvPr>
            <p:ph type="title"/>
          </p:nvPr>
        </p:nvSpPr>
        <p:spPr>
          <a:xfrm>
            <a:off x="457200" y="1497275"/>
            <a:ext cx="8229600" cy="4468500"/>
          </a:xfrm>
          <a:prstGeom prst="rect">
            <a:avLst/>
          </a:prstGeom>
          <a:noFill/>
          <a:ln>
            <a:noFill/>
          </a:ln>
        </p:spPr>
        <p:txBody>
          <a:bodyPr anchorCtr="0" anchor="ctr" bIns="45700" lIns="91425" spcFirstLastPara="1" rIns="91425" wrap="square" tIns="45700">
            <a:noAutofit/>
          </a:bodyPr>
          <a:lstStyle/>
          <a:p>
            <a:pPr indent="-336550" lvl="0" marL="457200" rtl="0" algn="l">
              <a:lnSpc>
                <a:spcPct val="115000"/>
              </a:lnSpc>
              <a:spcBef>
                <a:spcPts val="600"/>
              </a:spcBef>
              <a:spcAft>
                <a:spcPts val="0"/>
              </a:spcAft>
              <a:buClr>
                <a:srgbClr val="000000"/>
              </a:buClr>
              <a:buSzPts val="1700"/>
              <a:buFont typeface="Arial"/>
              <a:buChar char="●"/>
            </a:pPr>
            <a:r>
              <a:rPr lang="en-US" sz="2300"/>
              <a:t>Highlights:</a:t>
            </a:r>
            <a:endParaRPr sz="2300"/>
          </a:p>
          <a:p>
            <a:pPr indent="-336550" lvl="1" marL="914400" rtl="0" algn="l">
              <a:lnSpc>
                <a:spcPct val="115000"/>
              </a:lnSpc>
              <a:spcBef>
                <a:spcPts val="0"/>
              </a:spcBef>
              <a:spcAft>
                <a:spcPts val="0"/>
              </a:spcAft>
              <a:buClr>
                <a:srgbClr val="000000"/>
              </a:buClr>
              <a:buSzPts val="1700"/>
              <a:buFont typeface="Arial"/>
              <a:buChar char="○"/>
            </a:pPr>
            <a:r>
              <a:rPr lang="en-US" sz="2200"/>
              <a:t>Every Atom to Bantam rep team shared weekend early hours</a:t>
            </a:r>
            <a:endParaRPr sz="2200"/>
          </a:p>
          <a:p>
            <a:pPr indent="-336550" lvl="1" marL="914400" rtl="0" algn="l">
              <a:lnSpc>
                <a:spcPct val="115000"/>
              </a:lnSpc>
              <a:spcBef>
                <a:spcPts val="0"/>
              </a:spcBef>
              <a:spcAft>
                <a:spcPts val="0"/>
              </a:spcAft>
              <a:buClr>
                <a:srgbClr val="000000"/>
              </a:buClr>
              <a:buSzPts val="1700"/>
              <a:buFont typeface="Arial"/>
              <a:buChar char="○"/>
            </a:pPr>
            <a:r>
              <a:rPr lang="en-US" sz="2200"/>
              <a:t>CHP raised rates by $5 per hour</a:t>
            </a:r>
            <a:endParaRPr sz="2200"/>
          </a:p>
          <a:p>
            <a:pPr indent="-336550" lvl="1" marL="914400" rtl="0" algn="l">
              <a:lnSpc>
                <a:spcPct val="115000"/>
              </a:lnSpc>
              <a:spcBef>
                <a:spcPts val="0"/>
              </a:spcBef>
              <a:spcAft>
                <a:spcPts val="0"/>
              </a:spcAft>
              <a:buClr>
                <a:srgbClr val="000000"/>
              </a:buClr>
              <a:buSzPts val="1700"/>
              <a:buFont typeface="Arial"/>
              <a:buChar char="○"/>
            </a:pPr>
            <a:r>
              <a:rPr lang="en-US" sz="2200"/>
              <a:t>Melted ice was up slightly</a:t>
            </a:r>
            <a:endParaRPr sz="2200"/>
          </a:p>
          <a:p>
            <a:pPr indent="-336550" lvl="2" marL="1371600" rtl="0" algn="l">
              <a:lnSpc>
                <a:spcPct val="115000"/>
              </a:lnSpc>
              <a:spcBef>
                <a:spcPts val="0"/>
              </a:spcBef>
              <a:spcAft>
                <a:spcPts val="0"/>
              </a:spcAft>
              <a:buClr>
                <a:srgbClr val="000000"/>
              </a:buClr>
              <a:buSzPts val="1700"/>
              <a:buFont typeface="Arial"/>
              <a:buChar char="■"/>
            </a:pPr>
            <a:r>
              <a:rPr lang="en-US" sz="2000"/>
              <a:t>132 hrs 2016/2017 ($22,527)</a:t>
            </a:r>
            <a:endParaRPr sz="2000"/>
          </a:p>
          <a:p>
            <a:pPr indent="-355600" lvl="2" marL="1371600" rtl="0" algn="l">
              <a:lnSpc>
                <a:spcPct val="115000"/>
              </a:lnSpc>
              <a:spcBef>
                <a:spcPts val="0"/>
              </a:spcBef>
              <a:spcAft>
                <a:spcPts val="0"/>
              </a:spcAft>
              <a:buSzPts val="2000"/>
              <a:buChar char="■"/>
            </a:pPr>
            <a:r>
              <a:rPr lang="en-US" sz="2000"/>
              <a:t>131 hrs 2017/2018 ($22,554)</a:t>
            </a:r>
            <a:endParaRPr sz="2000"/>
          </a:p>
          <a:p>
            <a:pPr indent="-355600" lvl="2" marL="1371600" rtl="0" algn="l">
              <a:lnSpc>
                <a:spcPct val="115000"/>
              </a:lnSpc>
              <a:spcBef>
                <a:spcPts val="0"/>
              </a:spcBef>
              <a:spcAft>
                <a:spcPts val="0"/>
              </a:spcAft>
              <a:buSzPts val="2000"/>
              <a:buChar char="■"/>
            </a:pPr>
            <a:r>
              <a:rPr lang="en-US" sz="2000"/>
              <a:t>103 hrs 2018/2019 ($20,050)</a:t>
            </a:r>
            <a:endParaRPr sz="2000"/>
          </a:p>
          <a:p>
            <a:pPr indent="-336550" lvl="0" marL="457200" rtl="0" algn="l">
              <a:lnSpc>
                <a:spcPct val="115000"/>
              </a:lnSpc>
              <a:spcBef>
                <a:spcPts val="0"/>
              </a:spcBef>
              <a:spcAft>
                <a:spcPts val="0"/>
              </a:spcAft>
              <a:buClr>
                <a:srgbClr val="000000"/>
              </a:buClr>
              <a:buSzPts val="1700"/>
              <a:buFont typeface="Arial"/>
              <a:buChar char="●"/>
            </a:pPr>
            <a:r>
              <a:rPr lang="en-US" sz="2300"/>
              <a:t>Next Year:</a:t>
            </a:r>
            <a:endParaRPr sz="2300"/>
          </a:p>
          <a:p>
            <a:pPr indent="-336550" lvl="1" marL="914400" rtl="0" algn="l">
              <a:lnSpc>
                <a:spcPct val="115000"/>
              </a:lnSpc>
              <a:spcBef>
                <a:spcPts val="0"/>
              </a:spcBef>
              <a:spcAft>
                <a:spcPts val="0"/>
              </a:spcAft>
              <a:buClr>
                <a:srgbClr val="000000"/>
              </a:buClr>
              <a:buSzPts val="1700"/>
              <a:buFont typeface="Arial"/>
              <a:buChar char="○"/>
            </a:pPr>
            <a:r>
              <a:rPr lang="en-US" sz="2200"/>
              <a:t>Try to secure more weekday prime time ice</a:t>
            </a:r>
            <a:endParaRPr sz="2200"/>
          </a:p>
          <a:p>
            <a:pPr indent="-336550" lvl="1" marL="914400" rtl="0" algn="l">
              <a:lnSpc>
                <a:spcPct val="115000"/>
              </a:lnSpc>
              <a:spcBef>
                <a:spcPts val="0"/>
              </a:spcBef>
              <a:spcAft>
                <a:spcPts val="0"/>
              </a:spcAft>
              <a:buClr>
                <a:srgbClr val="000000"/>
              </a:buClr>
              <a:buSzPts val="1700"/>
              <a:buFont typeface="Arial"/>
              <a:buChar char="○"/>
            </a:pPr>
            <a:r>
              <a:rPr lang="en-US" sz="2200"/>
              <a:t>Hoping no rate changes from CHP or other facilities</a:t>
            </a:r>
            <a:endParaRPr sz="2200"/>
          </a:p>
          <a:p>
            <a:pPr indent="-368300" lvl="1" marL="914400" rtl="0" algn="l">
              <a:lnSpc>
                <a:spcPct val="115000"/>
              </a:lnSpc>
              <a:spcBef>
                <a:spcPts val="0"/>
              </a:spcBef>
              <a:spcAft>
                <a:spcPts val="0"/>
              </a:spcAft>
              <a:buSzPts val="2200"/>
              <a:buChar char="○"/>
            </a:pPr>
            <a:r>
              <a:rPr lang="en-US" sz="2200"/>
              <a:t>Peewee AAA will be a challenge</a:t>
            </a:r>
            <a:endParaRPr sz="2200"/>
          </a:p>
        </p:txBody>
      </p:sp>
      <p:sp>
        <p:nvSpPr>
          <p:cNvPr id="259" name="Google Shape;259;p43"/>
          <p:cNvSpPr txBox="1"/>
          <p:nvPr/>
        </p:nvSpPr>
        <p:spPr>
          <a:xfrm>
            <a:off x="0" y="449950"/>
            <a:ext cx="9144000" cy="75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rgbClr val="FF0000"/>
                </a:solidFill>
              </a:rPr>
              <a:t>ICE SCHEDULER</a:t>
            </a:r>
            <a:endParaRPr b="1" sz="3600">
              <a:solidFill>
                <a:srgbClr val="FF0000"/>
              </a:solidFill>
            </a:endParaRPr>
          </a:p>
        </p:txBody>
      </p:sp>
      <p:pic>
        <p:nvPicPr>
          <p:cNvPr id="260" name="Google Shape;260;p43"/>
          <p:cNvPicPr preferRelativeResize="0"/>
          <p:nvPr/>
        </p:nvPicPr>
        <p:blipFill>
          <a:blip r:embed="rId3">
            <a:alphaModFix/>
          </a:blip>
          <a:stretch>
            <a:fillRect/>
          </a:stretch>
        </p:blipFill>
        <p:spPr>
          <a:xfrm>
            <a:off x="6211125" y="5659975"/>
            <a:ext cx="2932875" cy="1198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6" name="Shape 86"/>
        <p:cNvGrpSpPr/>
        <p:nvPr/>
      </p:nvGrpSpPr>
      <p:grpSpPr>
        <a:xfrm>
          <a:off x="0" y="0"/>
          <a:ext cx="0" cy="0"/>
          <a:chOff x="0" y="0"/>
          <a:chExt cx="0" cy="0"/>
        </a:xfrm>
      </p:grpSpPr>
      <p:sp>
        <p:nvSpPr>
          <p:cNvPr id="87" name="Google Shape;87;p17"/>
          <p:cNvSpPr/>
          <p:nvPr/>
        </p:nvSpPr>
        <p:spPr>
          <a:xfrm>
            <a:off x="0" y="5195875"/>
            <a:ext cx="9144000" cy="1855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7"/>
          <p:cNvSpPr txBox="1"/>
          <p:nvPr/>
        </p:nvSpPr>
        <p:spPr>
          <a:xfrm>
            <a:off x="3099658" y="3786620"/>
            <a:ext cx="25146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C00000"/>
                </a:solidFill>
                <a:latin typeface="Calibri"/>
                <a:ea typeface="Calibri"/>
                <a:cs typeface="Calibri"/>
                <a:sym typeface="Calibri"/>
              </a:rPr>
              <a:t>Midget B </a:t>
            </a:r>
            <a:endParaRPr/>
          </a:p>
        </p:txBody>
      </p:sp>
      <p:sp>
        <p:nvSpPr>
          <p:cNvPr id="89" name="Google Shape;89;p17"/>
          <p:cNvSpPr txBox="1"/>
          <p:nvPr>
            <p:ph idx="1" type="body"/>
          </p:nvPr>
        </p:nvSpPr>
        <p:spPr>
          <a:xfrm>
            <a:off x="659650" y="4309825"/>
            <a:ext cx="7090800" cy="25482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2300"/>
              <a:t>Midget B Southern Conference Champions 2018-2019</a:t>
            </a:r>
            <a:endParaRPr sz="2300"/>
          </a:p>
          <a:p>
            <a:pPr indent="0" lvl="0" marL="0" rtl="0" algn="ctr">
              <a:lnSpc>
                <a:spcPct val="115000"/>
              </a:lnSpc>
              <a:spcBef>
                <a:spcPts val="1600"/>
              </a:spcBef>
              <a:spcAft>
                <a:spcPts val="0"/>
              </a:spcAft>
              <a:buClr>
                <a:schemeClr val="dk1"/>
              </a:buClr>
              <a:buSzPts val="1100"/>
              <a:buFont typeface="Arial"/>
              <a:buNone/>
            </a:pPr>
            <a:r>
              <a:rPr lang="en-US" sz="2300"/>
              <a:t>Midget B Provincial Champions 2018-2019</a:t>
            </a:r>
            <a:endParaRPr sz="2300"/>
          </a:p>
          <a:p>
            <a:pPr indent="0" lvl="0" marL="0" rtl="0" algn="ctr">
              <a:lnSpc>
                <a:spcPct val="115000"/>
              </a:lnSpc>
              <a:spcBef>
                <a:spcPts val="1600"/>
              </a:spcBef>
              <a:spcAft>
                <a:spcPts val="0"/>
              </a:spcAft>
              <a:buClr>
                <a:schemeClr val="dk1"/>
              </a:buClr>
              <a:buSzPts val="1100"/>
              <a:buFont typeface="Arial"/>
              <a:buNone/>
            </a:pPr>
            <a:r>
              <a:rPr lang="en-US" sz="2300"/>
              <a:t>CMHF- Tournament of Champions</a:t>
            </a:r>
            <a:endParaRPr sz="2300"/>
          </a:p>
          <a:p>
            <a:pPr indent="0" lvl="0" marL="0" rtl="0" algn="ctr">
              <a:lnSpc>
                <a:spcPct val="115000"/>
              </a:lnSpc>
              <a:spcBef>
                <a:spcPts val="1600"/>
              </a:spcBef>
              <a:spcAft>
                <a:spcPts val="0"/>
              </a:spcAft>
              <a:buClr>
                <a:schemeClr val="dk1"/>
              </a:buClr>
              <a:buSzPts val="1100"/>
              <a:buFont typeface="Arial"/>
              <a:buNone/>
            </a:pPr>
            <a:r>
              <a:rPr lang="en-US" sz="2300"/>
              <a:t>CMHF League Champions</a:t>
            </a:r>
            <a:endParaRPr sz="2300"/>
          </a:p>
          <a:p>
            <a:pPr indent="0" lvl="0" marL="0" rtl="0" algn="l">
              <a:lnSpc>
                <a:spcPct val="115000"/>
              </a:lnSpc>
              <a:spcBef>
                <a:spcPts val="1600"/>
              </a:spcBef>
              <a:spcAft>
                <a:spcPts val="0"/>
              </a:spcAft>
              <a:buClr>
                <a:schemeClr val="dk1"/>
              </a:buClr>
              <a:buSzPts val="1100"/>
              <a:buFont typeface="Arial"/>
              <a:buNone/>
            </a:pPr>
            <a:r>
              <a:t/>
            </a:r>
            <a:endParaRPr sz="2300"/>
          </a:p>
          <a:p>
            <a:pPr indent="0" lvl="0" marL="0" marR="0" rtl="0" algn="ctr">
              <a:spcBef>
                <a:spcPts val="1600"/>
              </a:spcBef>
              <a:spcAft>
                <a:spcPts val="0"/>
              </a:spcAft>
              <a:buClr>
                <a:schemeClr val="dk1"/>
              </a:buClr>
              <a:buSzPts val="2800"/>
              <a:buFont typeface="Arial"/>
              <a:buNone/>
            </a:pPr>
            <a:r>
              <a:t/>
            </a:r>
            <a:endParaRPr sz="2800"/>
          </a:p>
          <a:p>
            <a:pPr indent="0" lvl="0" marL="0" marR="0" rtl="0" algn="ctr">
              <a:spcBef>
                <a:spcPts val="560"/>
              </a:spcBef>
              <a:spcAft>
                <a:spcPts val="0"/>
              </a:spcAft>
              <a:buClr>
                <a:schemeClr val="dk1"/>
              </a:buClr>
              <a:buSzPts val="2800"/>
              <a:buFont typeface="Arial"/>
              <a:buNone/>
            </a:pPr>
            <a:r>
              <a:t/>
            </a:r>
            <a:endParaRPr/>
          </a:p>
          <a:p>
            <a:pPr indent="0" lvl="0" marL="0" marR="0" rtl="0" algn="ctr">
              <a:spcBef>
                <a:spcPts val="560"/>
              </a:spcBef>
              <a:spcAft>
                <a:spcPts val="160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90" name="Google Shape;90;p17"/>
          <p:cNvPicPr preferRelativeResize="0"/>
          <p:nvPr/>
        </p:nvPicPr>
        <p:blipFill>
          <a:blip r:embed="rId3">
            <a:alphaModFix/>
          </a:blip>
          <a:stretch>
            <a:fillRect/>
          </a:stretch>
        </p:blipFill>
        <p:spPr>
          <a:xfrm>
            <a:off x="152400" y="152413"/>
            <a:ext cx="5218653" cy="3481820"/>
          </a:xfrm>
          <a:prstGeom prst="rect">
            <a:avLst/>
          </a:prstGeom>
          <a:noFill/>
          <a:ln>
            <a:noFill/>
          </a:ln>
        </p:spPr>
      </p:pic>
      <p:pic>
        <p:nvPicPr>
          <p:cNvPr id="91" name="Google Shape;91;p17"/>
          <p:cNvPicPr preferRelativeResize="0"/>
          <p:nvPr/>
        </p:nvPicPr>
        <p:blipFill>
          <a:blip r:embed="rId4">
            <a:alphaModFix/>
          </a:blip>
          <a:stretch>
            <a:fillRect/>
          </a:stretch>
        </p:blipFill>
        <p:spPr>
          <a:xfrm rot="5400000">
            <a:off x="5298103" y="592763"/>
            <a:ext cx="3468147" cy="260111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4" name="Shape 264"/>
        <p:cNvGrpSpPr/>
        <p:nvPr/>
      </p:nvGrpSpPr>
      <p:grpSpPr>
        <a:xfrm>
          <a:off x="0" y="0"/>
          <a:ext cx="0" cy="0"/>
          <a:chOff x="0" y="0"/>
          <a:chExt cx="0" cy="0"/>
        </a:xfrm>
      </p:grpSpPr>
      <p:sp>
        <p:nvSpPr>
          <p:cNvPr id="265" name="Google Shape;265;p44"/>
          <p:cNvSpPr txBox="1"/>
          <p:nvPr>
            <p:ph type="ctrTitle"/>
          </p:nvPr>
        </p:nvSpPr>
        <p:spPr>
          <a:xfrm>
            <a:off x="311708" y="992767"/>
            <a:ext cx="8520600" cy="2736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10"/>
              <a:buFont typeface="Calibri"/>
              <a:buNone/>
            </a:pPr>
            <a:r>
              <a:t/>
            </a:r>
            <a:endParaRPr b="1" sz="4410"/>
          </a:p>
          <a:p>
            <a:pPr indent="0" lvl="0" marL="0" marR="0" rtl="0" algn="ctr">
              <a:spcBef>
                <a:spcPts val="0"/>
              </a:spcBef>
              <a:spcAft>
                <a:spcPts val="0"/>
              </a:spcAft>
              <a:buClr>
                <a:schemeClr val="dk1"/>
              </a:buClr>
              <a:buSzPts val="4410"/>
              <a:buFont typeface="Calibri"/>
              <a:buNone/>
            </a:pPr>
            <a:r>
              <a:t/>
            </a:r>
            <a:endParaRPr b="1" sz="4410"/>
          </a:p>
          <a:p>
            <a:pPr indent="0" lvl="0" marL="0" marR="0" rtl="0" algn="ctr">
              <a:spcBef>
                <a:spcPts val="0"/>
              </a:spcBef>
              <a:spcAft>
                <a:spcPts val="0"/>
              </a:spcAft>
              <a:buClr>
                <a:schemeClr val="dk1"/>
              </a:buClr>
              <a:buSzPts val="4410"/>
              <a:buFont typeface="Calibri"/>
              <a:buNone/>
            </a:pPr>
            <a:r>
              <a:rPr b="1" i="0" lang="en-US" sz="4410" u="none" cap="none" strike="noStrike">
                <a:solidFill>
                  <a:schemeClr val="dk1"/>
                </a:solidFill>
                <a:latin typeface="Calibri"/>
                <a:ea typeface="Calibri"/>
                <a:cs typeface="Calibri"/>
                <a:sym typeface="Calibri"/>
              </a:rPr>
              <a:t>Novice Coordinator</a:t>
            </a:r>
            <a:br>
              <a:rPr b="1" i="0" lang="en-US" sz="4410" u="none" cap="none" strike="noStrike">
                <a:solidFill>
                  <a:schemeClr val="dk1"/>
                </a:solidFill>
                <a:latin typeface="Calibri"/>
                <a:ea typeface="Calibri"/>
                <a:cs typeface="Calibri"/>
                <a:sym typeface="Calibri"/>
              </a:rPr>
            </a:br>
            <a:r>
              <a:rPr b="1" i="0" lang="en-US" sz="4410" u="none" cap="none" strike="noStrike">
                <a:solidFill>
                  <a:schemeClr val="dk1"/>
                </a:solidFill>
                <a:latin typeface="Calibri"/>
                <a:ea typeface="Calibri"/>
                <a:cs typeface="Calibri"/>
                <a:sym typeface="Calibri"/>
              </a:rPr>
              <a:t>Cindy Bell-McNeil</a:t>
            </a:r>
            <a:br>
              <a:rPr b="1" i="0" lang="en-US" sz="3959" u="none" cap="none" strike="noStrike">
                <a:solidFill>
                  <a:schemeClr val="dk1"/>
                </a:solidFill>
                <a:latin typeface="Calibri"/>
                <a:ea typeface="Calibri"/>
                <a:cs typeface="Calibri"/>
                <a:sym typeface="Calibri"/>
              </a:rPr>
            </a:br>
            <a:endParaRPr b="1" i="0" sz="3959" u="none" cap="none" strike="noStrike">
              <a:solidFill>
                <a:schemeClr val="dk1"/>
              </a:solidFill>
              <a:latin typeface="Calibri"/>
              <a:ea typeface="Calibri"/>
              <a:cs typeface="Calibri"/>
              <a:sym typeface="Calibri"/>
            </a:endParaRPr>
          </a:p>
        </p:txBody>
      </p:sp>
      <p:pic>
        <p:nvPicPr>
          <p:cNvPr id="266" name="Google Shape;266;p44"/>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1" name="Shape 271"/>
        <p:cNvGrpSpPr/>
        <p:nvPr/>
      </p:nvGrpSpPr>
      <p:grpSpPr>
        <a:xfrm>
          <a:off x="0" y="0"/>
          <a:ext cx="0" cy="0"/>
          <a:chOff x="0" y="0"/>
          <a:chExt cx="0" cy="0"/>
        </a:xfrm>
      </p:grpSpPr>
      <p:sp>
        <p:nvSpPr>
          <p:cNvPr id="272" name="Google Shape;272;p45"/>
          <p:cNvSpPr txBox="1"/>
          <p:nvPr>
            <p:ph idx="1" type="body"/>
          </p:nvPr>
        </p:nvSpPr>
        <p:spPr>
          <a:xfrm>
            <a:off x="457200" y="724000"/>
            <a:ext cx="8229600" cy="613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latin typeface="Arial"/>
                <a:ea typeface="Arial"/>
                <a:cs typeface="Arial"/>
                <a:sym typeface="Arial"/>
              </a:rPr>
              <a:t>Feathers - 1 Team</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400">
                <a:latin typeface="Arial"/>
                <a:ea typeface="Arial"/>
                <a:cs typeface="Arial"/>
                <a:sym typeface="Arial"/>
              </a:rPr>
              <a:t>IP1 - 1 Team</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400">
                <a:latin typeface="Arial"/>
                <a:ea typeface="Arial"/>
                <a:cs typeface="Arial"/>
                <a:sym typeface="Arial"/>
              </a:rPr>
              <a:t>IP2 - 2 Teams</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400">
                <a:latin typeface="Arial"/>
                <a:ea typeface="Arial"/>
                <a:cs typeface="Arial"/>
                <a:sym typeface="Arial"/>
              </a:rPr>
              <a:t>Novice Development - 2 Teams</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400">
                <a:latin typeface="Arial"/>
                <a:ea typeface="Arial"/>
                <a:cs typeface="Arial"/>
                <a:sym typeface="Arial"/>
              </a:rPr>
              <a:t>Novice Intermediate - 2 Teams</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400">
                <a:latin typeface="Arial"/>
                <a:ea typeface="Arial"/>
                <a:cs typeface="Arial"/>
                <a:sym typeface="Arial"/>
              </a:rPr>
              <a:t>Novice Advanced - 2 Teams</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400">
                <a:latin typeface="Arial"/>
                <a:ea typeface="Arial"/>
                <a:cs typeface="Arial"/>
                <a:sym typeface="Arial"/>
              </a:rPr>
              <a:t>Novice Female - 1 Team</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400">
                <a:latin typeface="Arial"/>
                <a:ea typeface="Arial"/>
                <a:cs typeface="Arial"/>
                <a:sym typeface="Arial"/>
              </a:rPr>
              <a:t>We purchased a second set of the smaller novice nets this season to go with our half ice boards.</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400">
                <a:latin typeface="Arial"/>
                <a:ea typeface="Arial"/>
                <a:cs typeface="Arial"/>
                <a:sym typeface="Arial"/>
              </a:rPr>
              <a:t>A huge thank you to all of our coaches, managers and volunteers this season!</a:t>
            </a:r>
            <a:endParaRPr sz="2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400"/>
          </a:p>
          <a:p>
            <a:pPr indent="0" lvl="0" marL="0" rtl="0" algn="l">
              <a:lnSpc>
                <a:spcPct val="115000"/>
              </a:lnSpc>
              <a:spcBef>
                <a:spcPts val="1600"/>
              </a:spcBef>
              <a:spcAft>
                <a:spcPts val="0"/>
              </a:spcAft>
              <a:buClr>
                <a:schemeClr val="dk1"/>
              </a:buClr>
              <a:buSzPts val="1100"/>
              <a:buFont typeface="Arial"/>
              <a:buNone/>
            </a:pPr>
            <a:r>
              <a:rPr lang="en-US" sz="2400"/>
              <a:t> </a:t>
            </a:r>
            <a:endParaRPr sz="2400"/>
          </a:p>
          <a:p>
            <a:pPr indent="0" lvl="0" marL="0" rtl="0" algn="l">
              <a:spcBef>
                <a:spcPts val="1600"/>
              </a:spcBef>
              <a:spcAft>
                <a:spcPts val="1600"/>
              </a:spcAft>
              <a:buNone/>
            </a:pPr>
            <a:r>
              <a:t/>
            </a:r>
            <a:endParaRPr/>
          </a:p>
        </p:txBody>
      </p:sp>
      <p:sp>
        <p:nvSpPr>
          <p:cNvPr id="273" name="Google Shape;273;p45"/>
          <p:cNvSpPr txBox="1"/>
          <p:nvPr/>
        </p:nvSpPr>
        <p:spPr>
          <a:xfrm>
            <a:off x="589950" y="160900"/>
            <a:ext cx="7964100" cy="8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rgbClr val="FF0000"/>
                </a:solidFill>
              </a:rPr>
              <a:t>Novice Coordinator</a:t>
            </a:r>
            <a:endParaRPr sz="300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7" name="Shape 277"/>
        <p:cNvGrpSpPr/>
        <p:nvPr/>
      </p:nvGrpSpPr>
      <p:grpSpPr>
        <a:xfrm>
          <a:off x="0" y="0"/>
          <a:ext cx="0" cy="0"/>
          <a:chOff x="0" y="0"/>
          <a:chExt cx="0" cy="0"/>
        </a:xfrm>
      </p:grpSpPr>
      <p:sp>
        <p:nvSpPr>
          <p:cNvPr id="278" name="Google Shape;278;p46"/>
          <p:cNvSpPr txBox="1"/>
          <p:nvPr>
            <p:ph type="ctrTitle"/>
          </p:nvPr>
        </p:nvSpPr>
        <p:spPr>
          <a:xfrm>
            <a:off x="311708" y="992767"/>
            <a:ext cx="8520600" cy="2736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1"/>
          </a:p>
          <a:p>
            <a:pPr indent="0" lvl="0" marL="0" marR="0" rtl="0" algn="ctr">
              <a:spcBef>
                <a:spcPts val="0"/>
              </a:spcBef>
              <a:spcAft>
                <a:spcPts val="0"/>
              </a:spcAft>
              <a:buClr>
                <a:schemeClr val="dk1"/>
              </a:buClr>
              <a:buSzPts val="4400"/>
              <a:buFont typeface="Calibri"/>
              <a:buNone/>
            </a:pPr>
            <a:r>
              <a:t/>
            </a:r>
            <a:endParaRPr b="1"/>
          </a:p>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Referee In Chief</a:t>
            </a: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Jason Clark</a:t>
            </a:r>
            <a:endParaRPr/>
          </a:p>
        </p:txBody>
      </p:sp>
      <p:pic>
        <p:nvPicPr>
          <p:cNvPr id="279" name="Google Shape;279;p46"/>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4" name="Shape 284"/>
        <p:cNvGrpSpPr/>
        <p:nvPr/>
      </p:nvGrpSpPr>
      <p:grpSpPr>
        <a:xfrm>
          <a:off x="0" y="0"/>
          <a:ext cx="0" cy="0"/>
          <a:chOff x="0" y="0"/>
          <a:chExt cx="0" cy="0"/>
        </a:xfrm>
      </p:grpSpPr>
      <p:sp>
        <p:nvSpPr>
          <p:cNvPr id="285" name="Google Shape;285;p47"/>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Assign ref’s for ALL hockey in CHMHA / Joe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9" name="Shape 289"/>
        <p:cNvGrpSpPr/>
        <p:nvPr/>
      </p:nvGrpSpPr>
      <p:grpSpPr>
        <a:xfrm>
          <a:off x="0" y="0"/>
          <a:ext cx="0" cy="0"/>
          <a:chOff x="0" y="0"/>
          <a:chExt cx="0" cy="0"/>
        </a:xfrm>
      </p:grpSpPr>
      <p:sp>
        <p:nvSpPr>
          <p:cNvPr id="290" name="Google Shape;290;p48"/>
          <p:cNvSpPr txBox="1"/>
          <p:nvPr>
            <p:ph type="ctrTitle"/>
          </p:nvPr>
        </p:nvSpPr>
        <p:spPr>
          <a:xfrm>
            <a:off x="311708" y="992767"/>
            <a:ext cx="8520600" cy="2736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1"/>
          </a:p>
          <a:p>
            <a:pPr indent="0" lvl="0" marL="0" marR="0" rtl="0" algn="ctr">
              <a:spcBef>
                <a:spcPts val="0"/>
              </a:spcBef>
              <a:spcAft>
                <a:spcPts val="0"/>
              </a:spcAft>
              <a:buClr>
                <a:schemeClr val="dk1"/>
              </a:buClr>
              <a:buSzPts val="4400"/>
              <a:buFont typeface="Calibri"/>
              <a:buNone/>
            </a:pPr>
            <a:r>
              <a:t/>
            </a:r>
            <a:endParaRPr b="1"/>
          </a:p>
          <a:p>
            <a:pPr indent="0" lvl="0" marL="0" marR="0" rtl="0" algn="ctr">
              <a:spcBef>
                <a:spcPts val="0"/>
              </a:spcBef>
              <a:spcAft>
                <a:spcPts val="0"/>
              </a:spcAft>
              <a:buClr>
                <a:schemeClr val="dk1"/>
              </a:buClr>
              <a:buSzPts val="4400"/>
              <a:buFont typeface="Calibri"/>
              <a:buNone/>
            </a:pPr>
            <a:r>
              <a:rPr b="1" lang="en-US"/>
              <a:t>Joe Lamontange Tournament Liaison</a:t>
            </a:r>
            <a:br>
              <a:rPr b="1" i="0" lang="en-US" sz="4400" u="none" cap="none" strike="noStrike">
                <a:solidFill>
                  <a:schemeClr val="dk1"/>
                </a:solidFill>
                <a:latin typeface="Calibri"/>
                <a:ea typeface="Calibri"/>
                <a:cs typeface="Calibri"/>
                <a:sym typeface="Calibri"/>
              </a:rPr>
            </a:br>
            <a:r>
              <a:rPr b="1" lang="en-US"/>
              <a:t>Darryl Braine</a:t>
            </a:r>
            <a:endParaRPr/>
          </a:p>
        </p:txBody>
      </p:sp>
      <p:pic>
        <p:nvPicPr>
          <p:cNvPr id="291" name="Google Shape;291;p48"/>
          <p:cNvPicPr preferRelativeResize="0"/>
          <p:nvPr/>
        </p:nvPicPr>
        <p:blipFill>
          <a:blip r:embed="rId3">
            <a:alphaModFix/>
          </a:blip>
          <a:stretch>
            <a:fillRect/>
          </a:stretch>
        </p:blipFill>
        <p:spPr>
          <a:xfrm>
            <a:off x="5701925" y="4716650"/>
            <a:ext cx="2932875" cy="1198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9"/>
          <p:cNvSpPr txBox="1"/>
          <p:nvPr>
            <p:ph type="ctrTitle"/>
          </p:nvPr>
        </p:nvSpPr>
        <p:spPr>
          <a:xfrm>
            <a:off x="311700" y="-1435025"/>
            <a:ext cx="8520600" cy="829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p>
            <a:pPr indent="0" lvl="0" marL="0" rtl="0" algn="ctr">
              <a:spcBef>
                <a:spcPts val="0"/>
              </a:spcBef>
              <a:spcAft>
                <a:spcPts val="0"/>
              </a:spcAft>
              <a:buNone/>
            </a:pPr>
            <a:r>
              <a:t/>
            </a:r>
            <a:endParaRPr sz="1600">
              <a:latin typeface="Times New Roman"/>
              <a:ea typeface="Times New Roman"/>
              <a:cs typeface="Times New Roman"/>
              <a:sym typeface="Times New Roman"/>
            </a:endParaRPr>
          </a:p>
          <a:p>
            <a:pPr indent="0" lvl="0" marL="0" rtl="0" algn="ctr">
              <a:spcBef>
                <a:spcPts val="0"/>
              </a:spcBef>
              <a:spcAft>
                <a:spcPts val="0"/>
              </a:spcAft>
              <a:buNone/>
            </a:pPr>
            <a:r>
              <a:t/>
            </a:r>
            <a:endParaRPr sz="1600">
              <a:latin typeface="Times New Roman"/>
              <a:ea typeface="Times New Roman"/>
              <a:cs typeface="Times New Roman"/>
              <a:sym typeface="Times New Roman"/>
            </a:endParaRPr>
          </a:p>
          <a:p>
            <a:pPr indent="0" lvl="0" marL="0" rtl="0" algn="ctr">
              <a:spcBef>
                <a:spcPts val="0"/>
              </a:spcBef>
              <a:spcAft>
                <a:spcPts val="0"/>
              </a:spcAft>
              <a:buNone/>
            </a:pPr>
            <a:r>
              <a:t/>
            </a:r>
            <a:endParaRPr sz="1600">
              <a:latin typeface="Times New Roman"/>
              <a:ea typeface="Times New Roman"/>
              <a:cs typeface="Times New Roman"/>
              <a:sym typeface="Times New Roman"/>
            </a:endParaRPr>
          </a:p>
          <a:p>
            <a:pPr indent="0" lvl="0" marL="0" rtl="0" algn="ctr">
              <a:spcBef>
                <a:spcPts val="0"/>
              </a:spcBef>
              <a:spcAft>
                <a:spcPts val="0"/>
              </a:spcAft>
              <a:buNone/>
            </a:pPr>
            <a:r>
              <a:t/>
            </a:r>
            <a:endParaRPr sz="1800">
              <a:latin typeface="Times New Roman"/>
              <a:ea typeface="Times New Roman"/>
              <a:cs typeface="Times New Roman"/>
              <a:sym typeface="Times New Roman"/>
            </a:endParaRPr>
          </a:p>
          <a:p>
            <a:pPr indent="0" lvl="0" marL="0" rtl="0" algn="ctr">
              <a:spcBef>
                <a:spcPts val="0"/>
              </a:spcBef>
              <a:spcAft>
                <a:spcPts val="0"/>
              </a:spcAft>
              <a:buNone/>
            </a:pPr>
            <a:r>
              <a:t/>
            </a:r>
            <a:endParaRPr sz="18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This year we had 147 teams in the Joe, 27 of them from Cole Harbour.</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   15 competitive and 3 novice divisions.</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   We had three CH teams reach the finals and the CH BantamAA’s won their division.</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We used Scotia 1 and 2, Shearwater, Lebrun and the Dartmouth 4 pad.  In 2020 we hope to have all games played at  SC1, SC2 and the RBC center.</a:t>
            </a:r>
            <a:endParaRPr sz="1800">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No games were rescheduled in 2019 and championships were awarded in all divisions.</a:t>
            </a:r>
            <a:endParaRPr sz="1800">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We had a new company look after the hospitality suite in 2019 and it was a great success..</a:t>
            </a:r>
            <a:endParaRPr sz="1800">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228600" rtl="0" algn="l">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All our financial commitments were met for 2019 and a modest profit turned.</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228600" rtl="0" algn="l">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We will continue to look at ways to reinvest in tournament infrastructure and to ultimately improve player experience.</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ctr">
              <a:spcBef>
                <a:spcPts val="0"/>
              </a:spcBef>
              <a:spcAft>
                <a:spcPts val="0"/>
              </a:spcAft>
              <a:buNone/>
            </a:pPr>
            <a:r>
              <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01" name="Shape 301"/>
        <p:cNvGrpSpPr/>
        <p:nvPr/>
      </p:nvGrpSpPr>
      <p:grpSpPr>
        <a:xfrm>
          <a:off x="0" y="0"/>
          <a:ext cx="0" cy="0"/>
          <a:chOff x="0" y="0"/>
          <a:chExt cx="0" cy="0"/>
        </a:xfrm>
      </p:grpSpPr>
      <p:sp>
        <p:nvSpPr>
          <p:cNvPr id="302" name="Google Shape;302;p50"/>
          <p:cNvSpPr txBox="1"/>
          <p:nvPr>
            <p:ph type="ctrTitle"/>
          </p:nvPr>
        </p:nvSpPr>
        <p:spPr>
          <a:xfrm>
            <a:off x="311708" y="992767"/>
            <a:ext cx="8520600" cy="2736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1"/>
          </a:p>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Equipment</a:t>
            </a:r>
            <a:r>
              <a:rPr b="1" lang="en-US" sz="4400">
                <a:latin typeface="Calibri"/>
                <a:ea typeface="Calibri"/>
                <a:cs typeface="Calibri"/>
                <a:sym typeface="Calibri"/>
              </a:rPr>
              <a:t> Manager</a:t>
            </a: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Angela MacNeil</a:t>
            </a:r>
            <a:endParaRPr/>
          </a:p>
        </p:txBody>
      </p:sp>
      <p:pic>
        <p:nvPicPr>
          <p:cNvPr id="303" name="Google Shape;303;p50"/>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51"/>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419100" lvl="0" marL="457200" rtl="0" algn="ctr">
              <a:spcBef>
                <a:spcPts val="0"/>
              </a:spcBef>
              <a:spcAft>
                <a:spcPts val="0"/>
              </a:spcAft>
              <a:buSzPts val="3000"/>
              <a:buChar char="●"/>
            </a:pPr>
            <a:r>
              <a:rPr lang="en-US" sz="3000"/>
              <a:t>Rebate from Pro Hockey Life for last season is $3000 in gift cards</a:t>
            </a:r>
            <a:endParaRPr sz="3000"/>
          </a:p>
          <a:p>
            <a:pPr indent="0" lvl="0" marL="914400" rtl="0" algn="ctr">
              <a:spcBef>
                <a:spcPts val="0"/>
              </a:spcBef>
              <a:spcAft>
                <a:spcPts val="0"/>
              </a:spcAft>
              <a:buNone/>
            </a:pPr>
            <a:r>
              <a:rPr lang="en-US" sz="3000"/>
              <a:t>$2500 cash</a:t>
            </a:r>
            <a:endParaRPr sz="3000"/>
          </a:p>
          <a:p>
            <a:pPr indent="0" lvl="0" marL="914400" rtl="0" algn="ctr">
              <a:spcBef>
                <a:spcPts val="0"/>
              </a:spcBef>
              <a:spcAft>
                <a:spcPts val="0"/>
              </a:spcAft>
              <a:buNone/>
            </a:pPr>
            <a:r>
              <a:rPr lang="en-US" sz="3000"/>
              <a:t>and up to $2500 in rebates*</a:t>
            </a:r>
            <a:endParaRPr sz="3000"/>
          </a:p>
        </p:txBody>
      </p:sp>
      <p:sp>
        <p:nvSpPr>
          <p:cNvPr id="310" name="Google Shape;310;p51"/>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406400" lvl="0" marL="457200" rtl="0" algn="ctr">
              <a:spcBef>
                <a:spcPts val="0"/>
              </a:spcBef>
              <a:spcAft>
                <a:spcPts val="0"/>
              </a:spcAft>
              <a:buClr>
                <a:srgbClr val="000000"/>
              </a:buClr>
              <a:buSzPts val="2800"/>
              <a:buChar char="●"/>
            </a:pPr>
            <a:r>
              <a:rPr lang="en-US">
                <a:solidFill>
                  <a:srgbClr val="000000"/>
                </a:solidFill>
              </a:rPr>
              <a:t>U</a:t>
            </a:r>
            <a:r>
              <a:rPr lang="en-US">
                <a:solidFill>
                  <a:srgbClr val="000000"/>
                </a:solidFill>
              </a:rPr>
              <a:t>sed to purchase coaches equipment, for new coaches, and goalie gear.  </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rPr lang="en-US">
                <a:solidFill>
                  <a:srgbClr val="000000"/>
                </a:solidFill>
              </a:rPr>
              <a:t>*based on purchases</a:t>
            </a:r>
            <a:endParaRPr>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4" name="Shape 314"/>
        <p:cNvGrpSpPr/>
        <p:nvPr/>
      </p:nvGrpSpPr>
      <p:grpSpPr>
        <a:xfrm>
          <a:off x="0" y="0"/>
          <a:ext cx="0" cy="0"/>
          <a:chOff x="0" y="0"/>
          <a:chExt cx="0" cy="0"/>
        </a:xfrm>
      </p:grpSpPr>
      <p:sp>
        <p:nvSpPr>
          <p:cNvPr id="315" name="Google Shape;315;p52"/>
          <p:cNvSpPr txBox="1"/>
          <p:nvPr>
            <p:ph type="ctrTitle"/>
          </p:nvPr>
        </p:nvSpPr>
        <p:spPr>
          <a:xfrm>
            <a:off x="311708" y="992767"/>
            <a:ext cx="8520600" cy="2736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1"/>
          </a:p>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Manager Coordinator</a:t>
            </a: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Yvette Considine</a:t>
            </a:r>
            <a:endParaRPr/>
          </a:p>
        </p:txBody>
      </p:sp>
      <p:pic>
        <p:nvPicPr>
          <p:cNvPr id="316" name="Google Shape;316;p52"/>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0" name="Shape 320"/>
        <p:cNvGrpSpPr/>
        <p:nvPr/>
      </p:nvGrpSpPr>
      <p:grpSpPr>
        <a:xfrm>
          <a:off x="0" y="0"/>
          <a:ext cx="0" cy="0"/>
          <a:chOff x="0" y="0"/>
          <a:chExt cx="0" cy="0"/>
        </a:xfrm>
      </p:grpSpPr>
      <p:sp>
        <p:nvSpPr>
          <p:cNvPr id="321" name="Google Shape;321;p53"/>
          <p:cNvSpPr txBox="1"/>
          <p:nvPr/>
        </p:nvSpPr>
        <p:spPr>
          <a:xfrm>
            <a:off x="257175" y="85725"/>
            <a:ext cx="8682600" cy="6576300"/>
          </a:xfrm>
          <a:prstGeom prst="rect">
            <a:avLst/>
          </a:prstGeom>
          <a:noFill/>
          <a:ln>
            <a:noFill/>
          </a:ln>
        </p:spPr>
        <p:txBody>
          <a:bodyPr anchorCtr="0" anchor="t" bIns="91425" lIns="91425" spcFirstLastPara="1" rIns="91425" wrap="square" tIns="91425">
            <a:noAutofit/>
          </a:bodyPr>
          <a:lstStyle/>
          <a:p>
            <a:pPr indent="-400050" lvl="0" marL="457200" rtl="0" algn="l">
              <a:spcBef>
                <a:spcPts val="0"/>
              </a:spcBef>
              <a:spcAft>
                <a:spcPts val="0"/>
              </a:spcAft>
              <a:buSzPts val="2700"/>
              <a:buFont typeface="Calibri"/>
              <a:buChar char="●"/>
            </a:pPr>
            <a:r>
              <a:rPr lang="en-US" sz="2700">
                <a:latin typeface="Calibri"/>
                <a:ea typeface="Calibri"/>
                <a:cs typeface="Calibri"/>
                <a:sym typeface="Calibri"/>
              </a:rPr>
              <a:t>Updated Volunteer Policy</a:t>
            </a:r>
            <a:endParaRPr sz="2700">
              <a:latin typeface="Calibri"/>
              <a:ea typeface="Calibri"/>
              <a:cs typeface="Calibri"/>
              <a:sym typeface="Calibri"/>
            </a:endParaRPr>
          </a:p>
          <a:p>
            <a:pPr indent="-400050" lvl="1" marL="914400" rtl="0" algn="l">
              <a:spcBef>
                <a:spcPts val="0"/>
              </a:spcBef>
              <a:spcAft>
                <a:spcPts val="0"/>
              </a:spcAft>
              <a:buSzPts val="2700"/>
              <a:buFont typeface="Calibri"/>
              <a:buChar char="○"/>
            </a:pPr>
            <a:r>
              <a:rPr lang="en-US" sz="2700">
                <a:latin typeface="Calibri"/>
                <a:ea typeface="Calibri"/>
                <a:cs typeface="Calibri"/>
                <a:sym typeface="Calibri"/>
              </a:rPr>
              <a:t>revised volunteer cheque increase to $100</a:t>
            </a:r>
            <a:endParaRPr sz="2700">
              <a:latin typeface="Calibri"/>
              <a:ea typeface="Calibri"/>
              <a:cs typeface="Calibri"/>
              <a:sym typeface="Calibri"/>
            </a:endParaRPr>
          </a:p>
          <a:p>
            <a:pPr indent="-400050" lvl="0" marL="457200" rtl="0" algn="l">
              <a:spcBef>
                <a:spcPts val="0"/>
              </a:spcBef>
              <a:spcAft>
                <a:spcPts val="0"/>
              </a:spcAft>
              <a:buSzPts val="2700"/>
              <a:buFont typeface="Calibri"/>
              <a:buChar char="●"/>
            </a:pPr>
            <a:r>
              <a:rPr lang="en-US" sz="2700">
                <a:latin typeface="Calibri"/>
                <a:ea typeface="Calibri"/>
                <a:cs typeface="Calibri"/>
                <a:sym typeface="Calibri"/>
              </a:rPr>
              <a:t>Updated Fundraising Policies</a:t>
            </a:r>
            <a:endParaRPr sz="2700">
              <a:latin typeface="Calibri"/>
              <a:ea typeface="Calibri"/>
              <a:cs typeface="Calibri"/>
              <a:sym typeface="Calibri"/>
            </a:endParaRPr>
          </a:p>
          <a:p>
            <a:pPr indent="-400050" lvl="1" marL="914400" rtl="0" algn="l">
              <a:spcBef>
                <a:spcPts val="0"/>
              </a:spcBef>
              <a:spcAft>
                <a:spcPts val="0"/>
              </a:spcAft>
              <a:buSzPts val="2700"/>
              <a:buFont typeface="Calibri"/>
              <a:buChar char="○"/>
            </a:pPr>
            <a:r>
              <a:rPr lang="en-US" sz="2700">
                <a:latin typeface="Calibri"/>
                <a:ea typeface="Calibri"/>
                <a:cs typeface="Calibri"/>
                <a:sym typeface="Calibri"/>
              </a:rPr>
              <a:t>Revised allowable limit of Player Apparel to $125/player</a:t>
            </a:r>
            <a:endParaRPr sz="2700">
              <a:latin typeface="Calibri"/>
              <a:ea typeface="Calibri"/>
              <a:cs typeface="Calibri"/>
              <a:sym typeface="Calibri"/>
            </a:endParaRPr>
          </a:p>
          <a:p>
            <a:pPr indent="-400050" lvl="1" marL="914400" rtl="0" algn="l">
              <a:spcBef>
                <a:spcPts val="0"/>
              </a:spcBef>
              <a:spcAft>
                <a:spcPts val="0"/>
              </a:spcAft>
              <a:buSzPts val="2700"/>
              <a:buFont typeface="Calibri"/>
              <a:buChar char="○"/>
            </a:pPr>
            <a:r>
              <a:rPr lang="en-US" sz="2700">
                <a:latin typeface="Calibri"/>
                <a:ea typeface="Calibri"/>
                <a:cs typeface="Calibri"/>
                <a:sym typeface="Calibri"/>
              </a:rPr>
              <a:t>all fundraising to be completed by January 31st</a:t>
            </a:r>
            <a:endParaRPr sz="2700">
              <a:latin typeface="Calibri"/>
              <a:ea typeface="Calibri"/>
              <a:cs typeface="Calibri"/>
              <a:sym typeface="Calibri"/>
            </a:endParaRPr>
          </a:p>
          <a:p>
            <a:pPr indent="-400050" lvl="0" marL="457200" rtl="0" algn="l">
              <a:spcBef>
                <a:spcPts val="0"/>
              </a:spcBef>
              <a:spcAft>
                <a:spcPts val="0"/>
              </a:spcAft>
              <a:buSzPts val="2700"/>
              <a:buFont typeface="Calibri"/>
              <a:buChar char="●"/>
            </a:pPr>
            <a:r>
              <a:rPr lang="en-US" sz="2700">
                <a:latin typeface="Calibri"/>
                <a:ea typeface="Calibri"/>
                <a:cs typeface="Calibri"/>
                <a:sym typeface="Calibri"/>
              </a:rPr>
              <a:t>First season to keep all team bank accounts open May through September.  Scotiabank will charge $2.50/month for this service. Took effect 2018-19 season.</a:t>
            </a:r>
            <a:endParaRPr sz="2700">
              <a:latin typeface="Calibri"/>
              <a:ea typeface="Calibri"/>
              <a:cs typeface="Calibri"/>
              <a:sym typeface="Calibri"/>
            </a:endParaRPr>
          </a:p>
          <a:p>
            <a:pPr indent="-400050" lvl="0" marL="457200" rtl="0" algn="l">
              <a:spcBef>
                <a:spcPts val="0"/>
              </a:spcBef>
              <a:spcAft>
                <a:spcPts val="0"/>
              </a:spcAft>
              <a:buSzPts val="2700"/>
              <a:buFont typeface="Calibri"/>
              <a:buChar char="●"/>
            </a:pPr>
            <a:r>
              <a:rPr lang="en-US" sz="2700">
                <a:latin typeface="Calibri"/>
                <a:ea typeface="Calibri"/>
                <a:cs typeface="Calibri"/>
                <a:sym typeface="Calibri"/>
              </a:rPr>
              <a:t>Re-introduction of association 50/50</a:t>
            </a:r>
            <a:endParaRPr sz="27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00000"/>
              </a:buClr>
              <a:buSzPts val="4400"/>
              <a:buFont typeface="Calibri"/>
              <a:buNone/>
            </a:pPr>
            <a:r>
              <a:rPr b="1" i="0" lang="en-US" sz="4400" u="none" cap="none" strike="noStrike">
                <a:solidFill>
                  <a:srgbClr val="C00000"/>
                </a:solidFill>
                <a:latin typeface="Calibri"/>
                <a:ea typeface="Calibri"/>
                <a:cs typeface="Calibri"/>
                <a:sym typeface="Calibri"/>
              </a:rPr>
              <a:t>Recognition</a:t>
            </a:r>
            <a:endParaRPr/>
          </a:p>
        </p:txBody>
      </p:sp>
      <p:sp>
        <p:nvSpPr>
          <p:cNvPr id="97" name="Google Shape;97;p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Paul Cox Award for CHBA Volunteer</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Outgoing Directors</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lang="en-US"/>
              <a:t>Seamus Flynn Memorial Award</a:t>
            </a:r>
            <a:endParaRPr/>
          </a:p>
          <a:p>
            <a:pPr indent="-139700" lvl="0" marL="342900" marR="0" rtl="0" algn="l">
              <a:spcBef>
                <a:spcPts val="640"/>
              </a:spcBef>
              <a:spcAft>
                <a:spcPts val="160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98" name="Google Shape;98;p18"/>
          <p:cNvPicPr preferRelativeResize="0"/>
          <p:nvPr/>
        </p:nvPicPr>
        <p:blipFill>
          <a:blip r:embed="rId3">
            <a:alphaModFix/>
          </a:blip>
          <a:stretch>
            <a:fillRect/>
          </a:stretch>
        </p:blipFill>
        <p:spPr>
          <a:xfrm>
            <a:off x="6665175" y="5636838"/>
            <a:ext cx="2171700" cy="885825"/>
          </a:xfrm>
          <a:prstGeom prst="rect">
            <a:avLst/>
          </a:prstGeom>
          <a:noFill/>
          <a:ln>
            <a:noFill/>
          </a:ln>
        </p:spPr>
      </p:pic>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54"/>
          <p:cNvSpPr txBox="1"/>
          <p:nvPr/>
        </p:nvSpPr>
        <p:spPr>
          <a:xfrm>
            <a:off x="0" y="-50"/>
            <a:ext cx="9144000" cy="68580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None/>
            </a:pPr>
            <a:r>
              <a:rPr b="1" lang="en-US" sz="1800" u="sng">
                <a:solidFill>
                  <a:schemeClr val="dk1"/>
                </a:solidFill>
              </a:rPr>
              <a:t>Volunteer Roles for 50/50</a:t>
            </a:r>
            <a:endParaRPr b="1" sz="1800" u="sng">
              <a:solidFill>
                <a:schemeClr val="dk1"/>
              </a:solidFill>
            </a:endParaRPr>
          </a:p>
          <a:p>
            <a:pPr indent="0" lvl="0" marL="114300" rtl="0" algn="l">
              <a:lnSpc>
                <a:spcPct val="115000"/>
              </a:lnSpc>
              <a:spcBef>
                <a:spcPts val="0"/>
              </a:spcBef>
              <a:spcAft>
                <a:spcPts val="0"/>
              </a:spcAft>
              <a:buClr>
                <a:schemeClr val="dk1"/>
              </a:buClr>
              <a:buSzPts val="1100"/>
              <a:buFont typeface="Arial"/>
              <a:buNone/>
            </a:pPr>
            <a:r>
              <a:t/>
            </a:r>
            <a:endParaRPr b="1" sz="1800" u="sng">
              <a:solidFill>
                <a:schemeClr val="dk1"/>
              </a:solidFill>
            </a:endParaRPr>
          </a:p>
          <a:p>
            <a:pPr indent="-628650" lvl="0" marL="1143000" rtl="0" algn="l">
              <a:lnSpc>
                <a:spcPct val="115000"/>
              </a:lnSpc>
              <a:spcBef>
                <a:spcPts val="0"/>
              </a:spcBef>
              <a:spcAft>
                <a:spcPts val="0"/>
              </a:spcAft>
              <a:buClr>
                <a:schemeClr val="dk1"/>
              </a:buClr>
              <a:buSzPts val="1100"/>
              <a:buFont typeface="Arial"/>
              <a:buNone/>
            </a:pPr>
            <a:r>
              <a:rPr lang="en-US" sz="1800">
                <a:solidFill>
                  <a:schemeClr val="dk1"/>
                </a:solidFill>
              </a:rPr>
              <a:t>1.   	CHBA 50/50 Coordinator – non voting member, leader of 50/50 Committee</a:t>
            </a:r>
            <a:endParaRPr sz="1800">
              <a:solidFill>
                <a:schemeClr val="dk1"/>
              </a:solidFill>
            </a:endParaRPr>
          </a:p>
          <a:p>
            <a:pPr indent="-628650" lvl="0" marL="1143000" rtl="0" algn="l">
              <a:lnSpc>
                <a:spcPct val="115000"/>
              </a:lnSpc>
              <a:spcBef>
                <a:spcPts val="0"/>
              </a:spcBef>
              <a:spcAft>
                <a:spcPts val="0"/>
              </a:spcAft>
              <a:buClr>
                <a:schemeClr val="dk1"/>
              </a:buClr>
              <a:buSzPts val="1100"/>
              <a:buFont typeface="Arial"/>
              <a:buNone/>
            </a:pPr>
            <a:r>
              <a:rPr lang="en-US" sz="1800">
                <a:solidFill>
                  <a:schemeClr val="dk1"/>
                </a:solidFill>
              </a:rPr>
              <a:t>2.   	CHBA 50/50 Committee comprised of 5-10 people</a:t>
            </a:r>
            <a:endParaRPr sz="1800">
              <a:solidFill>
                <a:schemeClr val="dk1"/>
              </a:solidFill>
            </a:endParaRPr>
          </a:p>
          <a:p>
            <a:pPr indent="-628650" lvl="0" marL="1143000" rtl="0" algn="l">
              <a:lnSpc>
                <a:spcPct val="115000"/>
              </a:lnSpc>
              <a:spcBef>
                <a:spcPts val="0"/>
              </a:spcBef>
              <a:spcAft>
                <a:spcPts val="0"/>
              </a:spcAft>
              <a:buClr>
                <a:schemeClr val="dk1"/>
              </a:buClr>
              <a:buSzPts val="1100"/>
              <a:buFont typeface="Arial"/>
              <a:buNone/>
            </a:pPr>
            <a:r>
              <a:rPr lang="en-US" sz="1800">
                <a:solidFill>
                  <a:schemeClr val="dk1"/>
                </a:solidFill>
              </a:rPr>
              <a:t>3.   	Team 50/50 Funds Coordinator responsible for tracking sales, collecting sold tickets and funds for monthly draw</a:t>
            </a:r>
            <a:endParaRPr sz="1800">
              <a:solidFill>
                <a:schemeClr val="dk1"/>
              </a:solidFill>
            </a:endParaRPr>
          </a:p>
          <a:p>
            <a:pPr indent="-628650" lvl="0" marL="1143000" rtl="0" algn="l">
              <a:lnSpc>
                <a:spcPct val="115000"/>
              </a:lnSpc>
              <a:spcBef>
                <a:spcPts val="0"/>
              </a:spcBef>
              <a:spcAft>
                <a:spcPts val="0"/>
              </a:spcAft>
              <a:buNone/>
            </a:pPr>
            <a:r>
              <a:rPr lang="en-US" sz="1800">
                <a:solidFill>
                  <a:schemeClr val="dk1"/>
                </a:solidFill>
              </a:rPr>
              <a:t>4.   	Team 50/50 Ticket Coordinator responsible for handing out and tracking ticket numbers for entire team</a:t>
            </a:r>
            <a:endParaRPr sz="1800">
              <a:solidFill>
                <a:schemeClr val="dk1"/>
              </a:solidFill>
            </a:endParaRPr>
          </a:p>
          <a:p>
            <a:pPr indent="0" lvl="0" marL="171450" rtl="0" algn="l">
              <a:lnSpc>
                <a:spcPct val="115000"/>
              </a:lnSpc>
              <a:spcBef>
                <a:spcPts val="0"/>
              </a:spcBef>
              <a:spcAft>
                <a:spcPts val="0"/>
              </a:spcAft>
              <a:buNone/>
            </a:pPr>
            <a:r>
              <a:rPr b="1" lang="en-US" sz="1800" u="sng">
                <a:solidFill>
                  <a:schemeClr val="dk1"/>
                </a:solidFill>
              </a:rPr>
              <a:t>Basics</a:t>
            </a:r>
            <a:endParaRPr b="1" sz="1800" u="sng">
              <a:solidFill>
                <a:schemeClr val="dk1"/>
              </a:solidFill>
            </a:endParaRPr>
          </a:p>
          <a:p>
            <a:pPr indent="0" lvl="0" marL="171450" rtl="0" algn="l">
              <a:lnSpc>
                <a:spcPct val="115000"/>
              </a:lnSpc>
              <a:spcBef>
                <a:spcPts val="0"/>
              </a:spcBef>
              <a:spcAft>
                <a:spcPts val="0"/>
              </a:spcAft>
              <a:buNone/>
            </a:pPr>
            <a:r>
              <a:t/>
            </a:r>
            <a:endParaRPr b="1" sz="1800" u="sng">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Each ticket will be sold for $2</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$1 goes to the winner</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$0.85 goes to the player/family selling the ticket. This can be used towards team budget or registration fees for the following season.  Excess above that can be donated to another family for registration.</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$0.15 used for Lottery License (percentage of prize) and printing of tickets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Mandatory player banks to be established – what you sell goes directly to player banks. Once player bank is filled, player profits will be linked to eHockey account for registration in the fall (credit will be applied upon checkout when registering)</a:t>
            </a:r>
            <a:endParaRPr sz="1800">
              <a:solidFill>
                <a:schemeClr val="dk1"/>
              </a:solidFill>
            </a:endParaRPr>
          </a:p>
          <a:p>
            <a:pPr indent="-400050" lvl="0" marL="914400" rtl="0" algn="l">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     </a:t>
            </a:r>
            <a:endParaRPr>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55"/>
          <p:cNvSpPr txBox="1"/>
          <p:nvPr>
            <p:ph idx="1" type="subTitle"/>
          </p:nvPr>
        </p:nvSpPr>
        <p:spPr>
          <a:xfrm>
            <a:off x="0" y="-25"/>
            <a:ext cx="9144000" cy="68580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US" sz="1800">
                <a:solidFill>
                  <a:schemeClr val="dk1"/>
                </a:solidFill>
              </a:rPr>
              <a:t>Every player’s sales will be tracked by their team Funds Coordinator using an Excel Spreadsheet which will then be forwarded to the CHBA 50/50 Committee on a monthly basis.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50/50 Committee will make themselves available for ticket drop off twice monthly.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Team Fund’s Coordinator will drop tickets off to the 50/50 Committee before monthly draw is made.  Will also provide a monthly cheque covering half of ticket sales and the lottery fee ($0.15/ticket sold). Cheque will be written to CHBA Lottery and will contain the number of tickets sold on the cheque.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Draws will be streamed live on the Association’s Facebook page with the winner being posted on Twitter, Instagram and on the CHBA webpage.</a:t>
            </a:r>
            <a:endParaRPr sz="1800">
              <a:solidFill>
                <a:schemeClr val="dk1"/>
              </a:solidFill>
            </a:endParaRPr>
          </a:p>
          <a:p>
            <a:pPr indent="514350" lvl="0" marL="0" rtl="0" algn="l">
              <a:lnSpc>
                <a:spcPct val="115000"/>
              </a:lnSpc>
              <a:spcBef>
                <a:spcPts val="0"/>
              </a:spcBef>
              <a:spcAft>
                <a:spcPts val="0"/>
              </a:spcAft>
              <a:buNone/>
            </a:pPr>
            <a:r>
              <a:rPr b="1" lang="en-US" sz="1200" u="sng">
                <a:solidFill>
                  <a:schemeClr val="dk1"/>
                </a:solidFill>
              </a:rPr>
              <a:t> </a:t>
            </a:r>
            <a:endParaRPr b="1" sz="1400" u="sng">
              <a:solidFill>
                <a:schemeClr val="dk1"/>
              </a:solidFill>
            </a:endParaRPr>
          </a:p>
          <a:p>
            <a:pPr indent="0" lvl="0" marL="0" rtl="0" algn="l">
              <a:lnSpc>
                <a:spcPct val="100000"/>
              </a:lnSpc>
              <a:spcBef>
                <a:spcPts val="0"/>
              </a:spcBef>
              <a:spcAft>
                <a:spcPts val="0"/>
              </a:spcAft>
              <a:buNone/>
            </a:pPr>
            <a:r>
              <a:rPr b="1" lang="en-US" sz="1800" u="sng">
                <a:solidFill>
                  <a:schemeClr val="dk1"/>
                </a:solidFill>
              </a:rPr>
              <a:t>Year End</a:t>
            </a:r>
            <a:endParaRPr b="1" sz="1800"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800" u="sng">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Monthly draws will start end of October 2019, and continue to be drawn at the end of every month until March.</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A printed and emailed copy of the ticket tracker spreadsheet will be sent to the 50/50 committee.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All unsold tickets will be returned, bundled and labeled with: # of tickets, team name, and # of unaccounted tickets. Teams/players will be billed for any unaccounted tickets.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Team accounts will be debited April 3, 2020 for amount shown in the team tracker.  This amount will be credited to each family’s following season registration.</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400">
                <a:solidFill>
                  <a:schemeClr val="dk1"/>
                </a:solidFill>
              </a:rPr>
              <a:t> </a:t>
            </a:r>
            <a:endParaRPr sz="1400">
              <a:solidFill>
                <a:schemeClr val="dk1"/>
              </a:solidFill>
            </a:endParaRPr>
          </a:p>
          <a:p>
            <a:pPr indent="0" lvl="0" marL="457200" rtl="0" algn="l">
              <a:lnSpc>
                <a:spcPct val="115000"/>
              </a:lnSpc>
              <a:spcBef>
                <a:spcPts val="0"/>
              </a:spcBef>
              <a:spcAft>
                <a:spcPts val="0"/>
              </a:spcAft>
              <a:buNone/>
            </a:pPr>
            <a:r>
              <a:t/>
            </a:r>
            <a:endParaRPr sz="1400">
              <a:solidFill>
                <a:schemeClr val="dk1"/>
              </a:solidFill>
            </a:endParaRPr>
          </a:p>
          <a:p>
            <a:pPr indent="0" lvl="0" marL="0" rtl="0" algn="ctr">
              <a:spcBef>
                <a:spcPts val="120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56"/>
          <p:cNvSpPr txBox="1"/>
          <p:nvPr>
            <p:ph idx="1" type="subTitle"/>
          </p:nvPr>
        </p:nvSpPr>
        <p:spPr>
          <a:xfrm>
            <a:off x="0" y="50500"/>
            <a:ext cx="9144000" cy="680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1800" u="sng">
                <a:solidFill>
                  <a:schemeClr val="dk1"/>
                </a:solidFill>
              </a:rPr>
              <a:t>Cost of Printing</a:t>
            </a:r>
            <a:endParaRPr b="1" sz="1800" u="sng">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Using red perforated cardstock will cost $0.067/ticket or $670 + tax for 10,000 tickets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Using white perforated cardstock will cost $0.053/ticket or $530 + tax for 10,000 tickets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At 17 players per team with 30 teams that’s approximately 20 tickets per player</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As the season progresses, more tickets will be printed and handed out according to demand</a:t>
            </a:r>
            <a:endParaRPr sz="1800">
              <a:solidFill>
                <a:schemeClr val="dk1"/>
              </a:solidFill>
            </a:endParaRPr>
          </a:p>
          <a:p>
            <a:pPr indent="0" lvl="0" marL="0" rtl="0" algn="l">
              <a:lnSpc>
                <a:spcPct val="115000"/>
              </a:lnSpc>
              <a:spcBef>
                <a:spcPts val="1200"/>
              </a:spcBef>
              <a:spcAft>
                <a:spcPts val="0"/>
              </a:spcAft>
              <a:buNone/>
            </a:pPr>
            <a:r>
              <a:rPr b="1" lang="en-US" sz="1800" u="sng">
                <a:solidFill>
                  <a:schemeClr val="dk1"/>
                </a:solidFill>
              </a:rPr>
              <a:t>Lottery Rules</a:t>
            </a:r>
            <a:endParaRPr b="1" sz="1800" u="sng">
              <a:solidFill>
                <a:schemeClr val="dk1"/>
              </a:solidFill>
            </a:endParaRPr>
          </a:p>
          <a:p>
            <a:pPr indent="0" lvl="0" marL="0" rtl="0" algn="l">
              <a:lnSpc>
                <a:spcPct val="115000"/>
              </a:lnSpc>
              <a:spcBef>
                <a:spcPts val="0"/>
              </a:spcBef>
              <a:spcAft>
                <a:spcPts val="0"/>
              </a:spcAft>
              <a:buNone/>
            </a:pPr>
            <a:r>
              <a:rPr lang="en-US" sz="1800">
                <a:solidFill>
                  <a:schemeClr val="dk1"/>
                </a:solidFill>
              </a:rPr>
              <a:t> </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US" sz="1800">
                <a:solidFill>
                  <a:schemeClr val="dk1"/>
                </a:solidFill>
              </a:rPr>
              <a:t>Provincial lottery tickets can only be sold in NS. Tickets cannot be taken outside of NS to be sold, but people visiting NS are allowed to purchase tickets.</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US" sz="1800">
                <a:solidFill>
                  <a:schemeClr val="dk1"/>
                </a:solidFill>
              </a:rPr>
              <a:t>CHBA members are the only ones that can participate in selling 50/50 tickets.</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US" sz="1800">
                <a:solidFill>
                  <a:schemeClr val="dk1"/>
                </a:solidFill>
              </a:rPr>
              <a:t>Each draw will take place in the last few days of every month in a public place with no less than 2 witnesses present.</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US" sz="1800">
                <a:solidFill>
                  <a:schemeClr val="dk1"/>
                </a:solidFill>
              </a:rPr>
              <a:t>CHBA will track and collect all money in a separate account called CHBA Lottery.  The NS Lottery Corporation will be paid 2.13% of the winnings at year end. A final report will also be submitted to the NS Lottery Corporation.</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US" sz="1800">
                <a:solidFill>
                  <a:schemeClr val="dk1"/>
                </a:solidFill>
              </a:rPr>
              <a:t>Individual association teams will not be allowed to obtain a 50/50 permit unless used for an auction fundraiser.</a:t>
            </a:r>
            <a:endParaRPr sz="1800">
              <a:solidFill>
                <a:schemeClr val="dk1"/>
              </a:solidFill>
            </a:endParaRPr>
          </a:p>
          <a:p>
            <a:pPr indent="0" lvl="0" marL="0" rtl="0" algn="l">
              <a:lnSpc>
                <a:spcPct val="115000"/>
              </a:lnSpc>
              <a:spcBef>
                <a:spcPts val="1200"/>
              </a:spcBef>
              <a:spcAft>
                <a:spcPts val="1200"/>
              </a:spcAft>
              <a:buNone/>
            </a:pPr>
            <a:r>
              <a:t/>
            </a:r>
            <a:endParaRPr sz="18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43" name="Shape 343"/>
        <p:cNvGrpSpPr/>
        <p:nvPr/>
      </p:nvGrpSpPr>
      <p:grpSpPr>
        <a:xfrm>
          <a:off x="0" y="0"/>
          <a:ext cx="0" cy="0"/>
          <a:chOff x="0" y="0"/>
          <a:chExt cx="0" cy="0"/>
        </a:xfrm>
      </p:grpSpPr>
      <p:sp>
        <p:nvSpPr>
          <p:cNvPr id="344" name="Google Shape;344;p57"/>
          <p:cNvSpPr txBox="1"/>
          <p:nvPr>
            <p:ph type="ctrTitle"/>
          </p:nvPr>
        </p:nvSpPr>
        <p:spPr>
          <a:xfrm>
            <a:off x="311708" y="992767"/>
            <a:ext cx="8520600" cy="2736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1"/>
          </a:p>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Treasurer</a:t>
            </a: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Jamie Miles</a:t>
            </a:r>
            <a:endParaRPr/>
          </a:p>
        </p:txBody>
      </p:sp>
      <p:pic>
        <p:nvPicPr>
          <p:cNvPr id="345" name="Google Shape;345;p57"/>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58"/>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52" name="Google Shape;352;p58"/>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353" name="Google Shape;353;p58"/>
          <p:cNvPicPr preferRelativeResize="0"/>
          <p:nvPr/>
        </p:nvPicPr>
        <p:blipFill>
          <a:blip r:embed="rId3">
            <a:alphaModFix/>
          </a:blip>
          <a:stretch>
            <a:fillRect/>
          </a:stretch>
        </p:blipFill>
        <p:spPr>
          <a:xfrm>
            <a:off x="152400" y="99625"/>
            <a:ext cx="8797876" cy="66059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59"/>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60" name="Google Shape;360;p59"/>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361" name="Google Shape;361;p59"/>
          <p:cNvPicPr preferRelativeResize="0"/>
          <p:nvPr/>
        </p:nvPicPr>
        <p:blipFill>
          <a:blip r:embed="rId3">
            <a:alphaModFix/>
          </a:blip>
          <a:stretch>
            <a:fillRect/>
          </a:stretch>
        </p:blipFill>
        <p:spPr>
          <a:xfrm>
            <a:off x="152400" y="0"/>
            <a:ext cx="8902076" cy="67056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60"/>
          <p:cNvSpPr txBox="1"/>
          <p:nvPr>
            <p:ph type="ctrTitle"/>
          </p:nvPr>
        </p:nvSpPr>
        <p:spPr>
          <a:xfrm>
            <a:off x="0" y="976175"/>
            <a:ext cx="91440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5400"/>
          </a:p>
          <a:p>
            <a:pPr indent="0" lvl="0" marL="0" rtl="0" algn="ctr">
              <a:spcBef>
                <a:spcPts val="0"/>
              </a:spcBef>
              <a:spcAft>
                <a:spcPts val="0"/>
              </a:spcAft>
              <a:buNone/>
            </a:pPr>
            <a:r>
              <a:rPr b="1" lang="en-US" sz="3600"/>
              <a:t>Web/ Communications Coordinator</a:t>
            </a:r>
            <a:endParaRPr b="1" sz="3600"/>
          </a:p>
          <a:p>
            <a:pPr indent="0" lvl="0" marL="0" rtl="0" algn="ctr">
              <a:spcBef>
                <a:spcPts val="0"/>
              </a:spcBef>
              <a:spcAft>
                <a:spcPts val="0"/>
              </a:spcAft>
              <a:buNone/>
            </a:pPr>
            <a:r>
              <a:rPr b="1" lang="en-US" sz="3600"/>
              <a:t>Marty Cound</a:t>
            </a:r>
            <a:endParaRPr b="1" sz="3600"/>
          </a:p>
        </p:txBody>
      </p:sp>
      <p:pic>
        <p:nvPicPr>
          <p:cNvPr id="368" name="Google Shape;368;p60"/>
          <p:cNvPicPr preferRelativeResize="0"/>
          <p:nvPr/>
        </p:nvPicPr>
        <p:blipFill>
          <a:blip r:embed="rId3">
            <a:alphaModFix/>
          </a:blip>
          <a:stretch>
            <a:fillRect/>
          </a:stretch>
        </p:blipFill>
        <p:spPr>
          <a:xfrm>
            <a:off x="5733350" y="4416975"/>
            <a:ext cx="2932875" cy="14114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61"/>
          <p:cNvSpPr txBox="1"/>
          <p:nvPr>
            <p:ph type="ctrTitle"/>
          </p:nvPr>
        </p:nvSpPr>
        <p:spPr>
          <a:xfrm>
            <a:off x="461158" y="1889467"/>
            <a:ext cx="8520600" cy="2736900"/>
          </a:xfrm>
          <a:prstGeom prst="rect">
            <a:avLst/>
          </a:prstGeom>
        </p:spPr>
        <p:txBody>
          <a:bodyPr anchorCtr="0" anchor="b"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b="1" lang="en-US" sz="2400">
                <a:latin typeface="Calibri"/>
                <a:ea typeface="Calibri"/>
                <a:cs typeface="Calibri"/>
                <a:sym typeface="Calibri"/>
              </a:rPr>
              <a:t>Roles:</a:t>
            </a:r>
            <a:endParaRPr b="1"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400">
                <a:latin typeface="Calibri"/>
                <a:ea typeface="Calibri"/>
                <a:cs typeface="Calibri"/>
                <a:sym typeface="Calibri"/>
              </a:rPr>
              <a:t>-Goalline updates, Posting events, and team recognition.</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400"/>
              <a:t>-</a:t>
            </a:r>
            <a:r>
              <a:rPr lang="en-US" sz="2400">
                <a:latin typeface="Calibri"/>
                <a:ea typeface="Calibri"/>
                <a:cs typeface="Calibri"/>
                <a:sym typeface="Calibri"/>
              </a:rPr>
              <a:t>Facebook, Twitter, and Instagram feeds.</a:t>
            </a:r>
            <a:endParaRPr sz="2400">
              <a:latin typeface="Calibri"/>
              <a:ea typeface="Calibri"/>
              <a:cs typeface="Calibri"/>
              <a:sym typeface="Calibri"/>
            </a:endParaRPr>
          </a:p>
          <a:p>
            <a:pPr indent="0" lvl="0" marL="0" rtl="0" algn="l">
              <a:lnSpc>
                <a:spcPct val="90000"/>
              </a:lnSpc>
              <a:spcBef>
                <a:spcPts val="1000"/>
              </a:spcBef>
              <a:spcAft>
                <a:spcPts val="0"/>
              </a:spcAft>
              <a:buNone/>
            </a:pPr>
            <a:r>
              <a:rPr lang="en-US" sz="2400"/>
              <a:t>-</a:t>
            </a:r>
            <a:r>
              <a:rPr lang="en-US" sz="2400">
                <a:latin typeface="Calibri"/>
                <a:ea typeface="Calibri"/>
                <a:cs typeface="Calibri"/>
                <a:sym typeface="Calibri"/>
              </a:rPr>
              <a:t>Email communications.</a:t>
            </a:r>
            <a:endParaRPr b="1" sz="2400" u="sng">
              <a:latin typeface="Calibri"/>
              <a:ea typeface="Calibri"/>
              <a:cs typeface="Calibri"/>
              <a:sym typeface="Calibri"/>
            </a:endParaRPr>
          </a:p>
          <a:p>
            <a:pPr indent="0" lvl="0" marL="0" rtl="0" algn="ctr">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78" name="Shape 378"/>
        <p:cNvGrpSpPr/>
        <p:nvPr/>
      </p:nvGrpSpPr>
      <p:grpSpPr>
        <a:xfrm>
          <a:off x="0" y="0"/>
          <a:ext cx="0" cy="0"/>
          <a:chOff x="0" y="0"/>
          <a:chExt cx="0" cy="0"/>
        </a:xfrm>
      </p:grpSpPr>
      <p:sp>
        <p:nvSpPr>
          <p:cNvPr id="379" name="Google Shape;379;p62"/>
          <p:cNvSpPr txBox="1"/>
          <p:nvPr>
            <p:ph type="ctrTitle"/>
          </p:nvPr>
        </p:nvSpPr>
        <p:spPr>
          <a:xfrm>
            <a:off x="685800" y="457200"/>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5.0 New Business</a:t>
            </a:r>
            <a:endParaRPr/>
          </a:p>
        </p:txBody>
      </p:sp>
      <p:sp>
        <p:nvSpPr>
          <p:cNvPr id="380" name="Google Shape;380;p62"/>
          <p:cNvSpPr txBox="1"/>
          <p:nvPr>
            <p:ph idx="1" type="subTitle"/>
          </p:nvPr>
        </p:nvSpPr>
        <p:spPr>
          <a:xfrm>
            <a:off x="685800" y="1927225"/>
            <a:ext cx="7924800" cy="3763500"/>
          </a:xfrm>
          <a:prstGeom prst="rect">
            <a:avLst/>
          </a:prstGeom>
          <a:noFill/>
          <a:ln>
            <a:noFill/>
          </a:ln>
        </p:spPr>
        <p:txBody>
          <a:bodyPr anchorCtr="0" anchor="t" bIns="45700" lIns="91425" spcFirstLastPara="1" rIns="91425" wrap="square" tIns="45700">
            <a:noAutofit/>
          </a:bodyPr>
          <a:lstStyle/>
          <a:p>
            <a:pPr indent="0" lvl="1" marL="400050" marR="0" rtl="0" algn="l">
              <a:lnSpc>
                <a:spcPct val="80000"/>
              </a:lnSpc>
              <a:spcBef>
                <a:spcPts val="1200"/>
              </a:spcBef>
              <a:spcAft>
                <a:spcPts val="0"/>
              </a:spcAft>
              <a:buClr>
                <a:schemeClr val="dk1"/>
              </a:buClr>
              <a:buSzPts val="2405"/>
              <a:buFont typeface="Arial"/>
              <a:buNone/>
            </a:pPr>
            <a:r>
              <a:rPr lang="en-US" sz="3000">
                <a:solidFill>
                  <a:schemeClr val="dk1"/>
                </a:solidFill>
              </a:rPr>
              <a:t>5.1- </a:t>
            </a:r>
            <a:r>
              <a:rPr lang="en-US" sz="3000">
                <a:solidFill>
                  <a:schemeClr val="dk1"/>
                </a:solidFill>
                <a:latin typeface="Calibri"/>
                <a:ea typeface="Calibri"/>
                <a:cs typeface="Calibri"/>
                <a:sym typeface="Calibri"/>
              </a:rPr>
              <a:t>Exploration of merging with Dartmouth and Eastern Shore</a:t>
            </a:r>
            <a:endParaRPr sz="3000">
              <a:solidFill>
                <a:schemeClr val="dk1"/>
              </a:solidFill>
              <a:latin typeface="Calibri"/>
              <a:ea typeface="Calibri"/>
              <a:cs typeface="Calibri"/>
              <a:sym typeface="Calibri"/>
            </a:endParaRPr>
          </a:p>
          <a:p>
            <a:pPr indent="0" lvl="1" marL="400050" marR="0" rtl="0" algn="l">
              <a:lnSpc>
                <a:spcPct val="80000"/>
              </a:lnSpc>
              <a:spcBef>
                <a:spcPts val="1200"/>
              </a:spcBef>
              <a:spcAft>
                <a:spcPts val="0"/>
              </a:spcAft>
              <a:buClr>
                <a:schemeClr val="dk1"/>
              </a:buClr>
              <a:buSzPts val="2405"/>
              <a:buFont typeface="Arial"/>
              <a:buNone/>
            </a:pPr>
            <a:r>
              <a:t/>
            </a:r>
            <a:endParaRPr sz="3000">
              <a:solidFill>
                <a:schemeClr val="dk1"/>
              </a:solidFill>
            </a:endParaRPr>
          </a:p>
          <a:p>
            <a:pPr indent="0" lvl="1" marL="400050" marR="0" rtl="0" algn="l">
              <a:lnSpc>
                <a:spcPct val="80000"/>
              </a:lnSpc>
              <a:spcBef>
                <a:spcPts val="1200"/>
              </a:spcBef>
              <a:spcAft>
                <a:spcPts val="0"/>
              </a:spcAft>
              <a:buClr>
                <a:schemeClr val="dk1"/>
              </a:buClr>
              <a:buSzPts val="2405"/>
              <a:buFont typeface="Arial"/>
              <a:buNone/>
            </a:pPr>
            <a:r>
              <a:t/>
            </a:r>
            <a:endParaRPr b="0" i="0" sz="910" u="none" cap="none" strike="noStrike">
              <a:solidFill>
                <a:srgbClr val="888888"/>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84" name="Shape 384"/>
        <p:cNvGrpSpPr/>
        <p:nvPr/>
      </p:nvGrpSpPr>
      <p:grpSpPr>
        <a:xfrm>
          <a:off x="0" y="0"/>
          <a:ext cx="0" cy="0"/>
          <a:chOff x="0" y="0"/>
          <a:chExt cx="0" cy="0"/>
        </a:xfrm>
      </p:grpSpPr>
      <p:sp>
        <p:nvSpPr>
          <p:cNvPr id="385" name="Google Shape;385;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E0000"/>
              </a:buClr>
              <a:buSzPts val="4400"/>
              <a:buFont typeface="Calibri"/>
              <a:buNone/>
            </a:pPr>
            <a:r>
              <a:rPr b="1" i="0" lang="en-US" sz="4400" u="none" cap="none" strike="noStrike">
                <a:solidFill>
                  <a:srgbClr val="9E0000"/>
                </a:solidFill>
                <a:latin typeface="Calibri"/>
                <a:ea typeface="Calibri"/>
                <a:cs typeface="Calibri"/>
                <a:sym typeface="Calibri"/>
              </a:rPr>
              <a:t>Election of Directors 20</a:t>
            </a:r>
            <a:r>
              <a:rPr b="1" lang="en-US">
                <a:solidFill>
                  <a:srgbClr val="9E0000"/>
                </a:solidFill>
              </a:rPr>
              <a:t>19</a:t>
            </a:r>
            <a:r>
              <a:rPr b="1" i="0" lang="en-US" sz="4400" u="none" cap="none" strike="noStrike">
                <a:solidFill>
                  <a:srgbClr val="9E0000"/>
                </a:solidFill>
                <a:latin typeface="Calibri"/>
                <a:ea typeface="Calibri"/>
                <a:cs typeface="Calibri"/>
                <a:sym typeface="Calibri"/>
              </a:rPr>
              <a:t> - 20</a:t>
            </a:r>
            <a:r>
              <a:rPr b="1" lang="en-US">
                <a:solidFill>
                  <a:srgbClr val="9E0000"/>
                </a:solidFill>
              </a:rPr>
              <a:t>20</a:t>
            </a:r>
            <a:endParaRPr/>
          </a:p>
        </p:txBody>
      </p:sp>
      <p:sp>
        <p:nvSpPr>
          <p:cNvPr id="386" name="Google Shape;386;p63"/>
          <p:cNvSpPr txBox="1"/>
          <p:nvPr>
            <p:ph idx="2" type="body"/>
          </p:nvPr>
        </p:nvSpPr>
        <p:spPr>
          <a:xfrm>
            <a:off x="571500" y="1524001"/>
            <a:ext cx="8001000" cy="426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600"/>
              <a:buFont typeface="Arial"/>
              <a:buNone/>
            </a:pPr>
            <a:r>
              <a:rPr b="1" i="0" lang="en-US" sz="3600" u="none" cap="none" strike="noStrike">
                <a:solidFill>
                  <a:schemeClr val="dk1"/>
                </a:solidFill>
                <a:latin typeface="Calibri"/>
                <a:ea typeface="Calibri"/>
                <a:cs typeface="Calibri"/>
                <a:sym typeface="Calibri"/>
              </a:rPr>
              <a:t>Appointed Positions</a:t>
            </a:r>
            <a:endParaRPr/>
          </a:p>
          <a:p>
            <a:pPr indent="0" lvl="0" marL="0" marR="0" rtl="0" algn="ctr">
              <a:spcBef>
                <a:spcPts val="640"/>
              </a:spcBef>
              <a:spcAft>
                <a:spcPts val="0"/>
              </a:spcAft>
              <a:buClr>
                <a:schemeClr val="dk1"/>
              </a:buClr>
              <a:buSzPts val="3200"/>
              <a:buFont typeface="Arial"/>
              <a:buNone/>
            </a:pPr>
            <a:r>
              <a:t/>
            </a:r>
            <a:endParaRPr b="1" i="0" sz="3200" u="none" cap="none" strike="noStrike">
              <a:solidFill>
                <a:schemeClr val="dk1"/>
              </a:solidFill>
              <a:latin typeface="Calibri"/>
              <a:ea typeface="Calibri"/>
              <a:cs typeface="Calibri"/>
              <a:sym typeface="Calibri"/>
            </a:endParaRPr>
          </a:p>
          <a:p>
            <a:pPr indent="0" lvl="0" marL="0" marR="0" rtl="0" algn="ctr">
              <a:spcBef>
                <a:spcPts val="640"/>
              </a:spcBef>
              <a:spcAft>
                <a:spcPts val="0"/>
              </a:spcAft>
              <a:buClr>
                <a:srgbClr val="9E0000"/>
              </a:buClr>
              <a:buSzPts val="3200"/>
              <a:buFont typeface="Arial"/>
              <a:buNone/>
            </a:pPr>
            <a:r>
              <a:rPr b="1" i="0" lang="en-US" sz="3200" u="none" cap="none" strike="noStrike">
                <a:solidFill>
                  <a:srgbClr val="9E0000"/>
                </a:solidFill>
                <a:latin typeface="Calibri"/>
                <a:ea typeface="Calibri"/>
                <a:cs typeface="Calibri"/>
                <a:sym typeface="Calibri"/>
              </a:rPr>
              <a:t>Treasurer</a:t>
            </a:r>
            <a:endParaRPr/>
          </a:p>
          <a:p>
            <a:pPr indent="0" lvl="0" marL="0" marR="0" rtl="0" algn="ctr">
              <a:spcBef>
                <a:spcPts val="640"/>
              </a:spcBef>
              <a:spcAft>
                <a:spcPts val="0"/>
              </a:spcAft>
              <a:buClr>
                <a:schemeClr val="dk1"/>
              </a:buClr>
              <a:buSzPts val="3200"/>
              <a:buFont typeface="Arial"/>
              <a:buNone/>
            </a:pPr>
            <a:r>
              <a:t/>
            </a:r>
            <a:endParaRPr/>
          </a:p>
          <a:p>
            <a:pPr indent="0" lvl="1" marL="457200" marR="0" rtl="0" algn="ctr">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ctr">
              <a:spcBef>
                <a:spcPts val="640"/>
              </a:spcBef>
              <a:spcAft>
                <a:spcPts val="0"/>
              </a:spcAft>
              <a:buClr>
                <a:srgbClr val="9E0000"/>
              </a:buClr>
              <a:buSzPts val="3200"/>
              <a:buFont typeface="Arial"/>
              <a:buNone/>
            </a:pPr>
            <a:r>
              <a:rPr b="1" i="0" lang="en-US" sz="3200" u="none" cap="none" strike="noStrike">
                <a:solidFill>
                  <a:srgbClr val="9E0000"/>
                </a:solidFill>
                <a:latin typeface="Calibri"/>
                <a:ea typeface="Calibri"/>
                <a:cs typeface="Calibri"/>
                <a:sym typeface="Calibri"/>
              </a:rPr>
              <a:t>Referee In Chief</a:t>
            </a:r>
            <a:endParaRPr/>
          </a:p>
          <a:p>
            <a:pPr indent="0" lvl="0" marL="0" marR="0" rtl="0" algn="ctr">
              <a:spcBef>
                <a:spcPts val="640"/>
              </a:spcBef>
              <a:spcAft>
                <a:spcPts val="160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Jason Clark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457200" y="152400"/>
            <a:ext cx="8229600" cy="61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E0000"/>
              </a:buClr>
              <a:buSzPts val="3959"/>
              <a:buFont typeface="Calibri"/>
              <a:buNone/>
            </a:pPr>
            <a:r>
              <a:rPr b="0" i="0" lang="en-US" sz="2400" u="none" cap="none" strike="noStrike">
                <a:solidFill>
                  <a:srgbClr val="9E0000"/>
                </a:solidFill>
                <a:latin typeface="Calibri"/>
                <a:ea typeface="Calibri"/>
                <a:cs typeface="Calibri"/>
                <a:sym typeface="Calibri"/>
              </a:rPr>
              <a:t>AGM 201</a:t>
            </a:r>
            <a:r>
              <a:rPr lang="en-US" sz="2400">
                <a:solidFill>
                  <a:srgbClr val="9E0000"/>
                </a:solidFill>
              </a:rPr>
              <a:t>8</a:t>
            </a:r>
            <a:r>
              <a:rPr b="0" i="0" lang="en-US" sz="2400" u="none" cap="none" strike="noStrike">
                <a:solidFill>
                  <a:srgbClr val="9E0000"/>
                </a:solidFill>
                <a:latin typeface="Calibri"/>
                <a:ea typeface="Calibri"/>
                <a:cs typeface="Calibri"/>
                <a:sym typeface="Calibri"/>
              </a:rPr>
              <a:t>-201</a:t>
            </a:r>
            <a:r>
              <a:rPr lang="en-US" sz="2400">
                <a:solidFill>
                  <a:srgbClr val="9E0000"/>
                </a:solidFill>
              </a:rPr>
              <a:t>9</a:t>
            </a:r>
            <a:br>
              <a:rPr b="0" i="0" lang="en-US" sz="2400" u="none" cap="none" strike="noStrike">
                <a:solidFill>
                  <a:srgbClr val="9E0000"/>
                </a:solidFill>
                <a:latin typeface="Calibri"/>
                <a:ea typeface="Calibri"/>
                <a:cs typeface="Calibri"/>
                <a:sym typeface="Calibri"/>
              </a:rPr>
            </a:br>
            <a:r>
              <a:rPr b="0" i="0" lang="en-US" sz="2400" u="none" cap="none" strike="noStrike">
                <a:solidFill>
                  <a:srgbClr val="9E0000"/>
                </a:solidFill>
                <a:latin typeface="Calibri"/>
                <a:ea typeface="Calibri"/>
                <a:cs typeface="Calibri"/>
                <a:sym typeface="Calibri"/>
              </a:rPr>
              <a:t>Agenda</a:t>
            </a:r>
            <a:endParaRPr sz="2400"/>
          </a:p>
        </p:txBody>
      </p:sp>
      <p:sp>
        <p:nvSpPr>
          <p:cNvPr id="104" name="Google Shape;104;p19"/>
          <p:cNvSpPr txBox="1"/>
          <p:nvPr>
            <p:ph idx="1" type="body"/>
          </p:nvPr>
        </p:nvSpPr>
        <p:spPr>
          <a:xfrm>
            <a:off x="457200" y="864800"/>
            <a:ext cx="8458200" cy="58407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1200"/>
              </a:spcBef>
              <a:spcAft>
                <a:spcPts val="0"/>
              </a:spcAft>
              <a:buNone/>
            </a:pPr>
            <a:r>
              <a:rPr lang="en-US" sz="1800"/>
              <a:t>Recognition - Presentation</a:t>
            </a:r>
            <a:endParaRPr sz="1800"/>
          </a:p>
          <a:p>
            <a:pPr indent="0" lvl="0" marL="0" marR="0" rtl="0" algn="l">
              <a:lnSpc>
                <a:spcPct val="80000"/>
              </a:lnSpc>
              <a:spcBef>
                <a:spcPts val="1600"/>
              </a:spcBef>
              <a:spcAft>
                <a:spcPts val="0"/>
              </a:spcAft>
              <a:buNone/>
            </a:pPr>
            <a:r>
              <a:t/>
            </a:r>
            <a:endParaRPr sz="1800"/>
          </a:p>
          <a:p>
            <a:pPr indent="0" lvl="0" marL="0" marR="0" rtl="0" algn="l">
              <a:lnSpc>
                <a:spcPct val="80000"/>
              </a:lnSpc>
              <a:spcBef>
                <a:spcPts val="0"/>
              </a:spcBef>
              <a:spcAft>
                <a:spcPts val="0"/>
              </a:spcAft>
              <a:buNone/>
            </a:pPr>
            <a:r>
              <a:rPr b="0" i="0" lang="en-US" sz="1800" u="none" cap="none" strike="noStrike">
                <a:solidFill>
                  <a:schemeClr val="dk1"/>
                </a:solidFill>
                <a:latin typeface="Calibri"/>
                <a:ea typeface="Calibri"/>
                <a:cs typeface="Calibri"/>
                <a:sym typeface="Calibri"/>
              </a:rPr>
              <a:t>Opening Comments – President Jim Bungay</a:t>
            </a:r>
            <a:endParaRPr b="0" i="0" sz="18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rPr lang="en-US" sz="1800"/>
              <a:t>	</a:t>
            </a:r>
            <a:endParaRPr sz="1800"/>
          </a:p>
          <a:p>
            <a:pPr indent="0" lvl="0" marL="0" marR="0" rtl="0" algn="l">
              <a:lnSpc>
                <a:spcPct val="80000"/>
              </a:lnSpc>
              <a:spcBef>
                <a:spcPts val="0"/>
              </a:spcBef>
              <a:spcAft>
                <a:spcPts val="0"/>
              </a:spcAft>
              <a:buNone/>
            </a:pPr>
            <a:r>
              <a:rPr lang="en-US" sz="1800"/>
              <a:t>Call to Order</a:t>
            </a:r>
            <a:endParaRPr sz="1800"/>
          </a:p>
          <a:p>
            <a:pPr indent="-501967" lvl="0" marL="514350" marR="0" rtl="0" algn="l">
              <a:lnSpc>
                <a:spcPct val="80000"/>
              </a:lnSpc>
              <a:spcBef>
                <a:spcPts val="120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Motion for approval of 201</a:t>
            </a:r>
            <a:r>
              <a:rPr lang="en-US" sz="1800"/>
              <a:t>8</a:t>
            </a:r>
            <a:r>
              <a:rPr b="0" i="0" lang="en-US" sz="1800" u="none" cap="none" strike="noStrike">
                <a:solidFill>
                  <a:schemeClr val="dk1"/>
                </a:solidFill>
                <a:latin typeface="Calibri"/>
                <a:ea typeface="Calibri"/>
                <a:cs typeface="Calibri"/>
                <a:sym typeface="Calibri"/>
              </a:rPr>
              <a:t> Draft AGM Meeting minutes</a:t>
            </a:r>
            <a:endParaRPr b="0" i="0" sz="1800" u="none" cap="none" strike="noStrike">
              <a:solidFill>
                <a:schemeClr val="dk1"/>
              </a:solidFill>
              <a:latin typeface="Calibri"/>
              <a:ea typeface="Calibri"/>
              <a:cs typeface="Calibri"/>
              <a:sym typeface="Calibri"/>
            </a:endParaRPr>
          </a:p>
          <a:p>
            <a:pPr indent="457200" lvl="0" marL="0" marR="0" rtl="0" algn="l">
              <a:lnSpc>
                <a:spcPct val="80000"/>
              </a:lnSpc>
              <a:spcBef>
                <a:spcPts val="1200"/>
              </a:spcBef>
              <a:spcAft>
                <a:spcPts val="0"/>
              </a:spcAft>
              <a:buNone/>
            </a:pPr>
            <a:r>
              <a:rPr b="0" i="0" lang="en-US" sz="1400" u="none" cap="none" strike="noStrike">
                <a:solidFill>
                  <a:schemeClr val="dk1"/>
                </a:solidFill>
                <a:latin typeface="Calibri"/>
                <a:ea typeface="Calibri"/>
                <a:cs typeface="Calibri"/>
                <a:sym typeface="Calibri"/>
              </a:rPr>
              <a:t>(</a:t>
            </a:r>
            <a:r>
              <a:rPr lang="en-US" sz="1400"/>
              <a:t>Draft </a:t>
            </a:r>
            <a:r>
              <a:rPr lang="en-US" sz="1400"/>
              <a:t>minutes</a:t>
            </a:r>
            <a:r>
              <a:rPr lang="en-US" sz="1400"/>
              <a:t> are posted on Website)</a:t>
            </a:r>
            <a:endParaRPr sz="1400"/>
          </a:p>
          <a:p>
            <a:pPr indent="-501967" lvl="0" marL="514350" marR="0" rtl="0" algn="l">
              <a:lnSpc>
                <a:spcPct val="80000"/>
              </a:lnSpc>
              <a:spcBef>
                <a:spcPts val="120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Introduction of the current Board of Directors &amp; Executive Reports</a:t>
            </a:r>
            <a:endParaRPr b="0" i="0" sz="1800" u="none" cap="none" strike="noStrike">
              <a:solidFill>
                <a:schemeClr val="dk1"/>
              </a:solidFill>
              <a:latin typeface="Calibri"/>
              <a:ea typeface="Calibri"/>
              <a:cs typeface="Calibri"/>
              <a:sym typeface="Calibri"/>
            </a:endParaRPr>
          </a:p>
          <a:p>
            <a:pPr indent="-501967" lvl="0" marL="514350" marR="0" rtl="0" algn="l">
              <a:lnSpc>
                <a:spcPct val="80000"/>
              </a:lnSpc>
              <a:spcBef>
                <a:spcPts val="1200"/>
              </a:spcBef>
              <a:spcAft>
                <a:spcPts val="0"/>
              </a:spcAft>
              <a:buClr>
                <a:schemeClr val="dk1"/>
              </a:buClr>
              <a:buSzPts val="1800"/>
              <a:buFont typeface="Calibri"/>
              <a:buAutoNum type="arabicPeriod"/>
            </a:pPr>
            <a:r>
              <a:rPr lang="en-US" sz="1800"/>
              <a:t>P</a:t>
            </a:r>
            <a:r>
              <a:rPr lang="en-US" sz="1800"/>
              <a:t>resentation / Motion for Acceptance of Budget 2019-2020</a:t>
            </a:r>
            <a:endParaRPr sz="1800"/>
          </a:p>
          <a:p>
            <a:pPr indent="-501967" lvl="0" marL="514350" marR="0" rtl="0" algn="l">
              <a:lnSpc>
                <a:spcPct val="80000"/>
              </a:lnSpc>
              <a:spcBef>
                <a:spcPts val="1200"/>
              </a:spcBef>
              <a:spcAft>
                <a:spcPts val="0"/>
              </a:spcAft>
              <a:buClr>
                <a:schemeClr val="dk1"/>
              </a:buClr>
              <a:buSzPts val="1800"/>
              <a:buFont typeface="Calibri"/>
              <a:buAutoNum type="arabicPeriod"/>
            </a:pPr>
            <a:r>
              <a:rPr lang="en-US" sz="1800"/>
              <a:t> Introduction of the 2019-2020 CHBA Board of Directors</a:t>
            </a:r>
            <a:endParaRPr sz="1800"/>
          </a:p>
          <a:p>
            <a:pPr indent="0" lvl="0" marL="0" rtl="0" algn="l">
              <a:lnSpc>
                <a:spcPct val="80000"/>
              </a:lnSpc>
              <a:spcBef>
                <a:spcPts val="1200"/>
              </a:spcBef>
              <a:spcAft>
                <a:spcPts val="0"/>
              </a:spcAft>
              <a:buNone/>
            </a:pPr>
            <a:r>
              <a:t/>
            </a:r>
            <a:endParaRPr sz="1800"/>
          </a:p>
          <a:p>
            <a:pPr indent="0" lvl="0" marL="0" rtl="0" algn="l">
              <a:lnSpc>
                <a:spcPct val="80000"/>
              </a:lnSpc>
              <a:spcBef>
                <a:spcPts val="1600"/>
              </a:spcBef>
              <a:spcAft>
                <a:spcPts val="0"/>
              </a:spcAft>
              <a:buNone/>
            </a:pPr>
            <a:r>
              <a:rPr lang="en-US" sz="1800"/>
              <a:t>NEW BUSINESS</a:t>
            </a:r>
            <a:endParaRPr sz="1800"/>
          </a:p>
          <a:p>
            <a:pPr indent="0" lvl="0" marL="0" rtl="0" algn="l">
              <a:lnSpc>
                <a:spcPct val="80000"/>
              </a:lnSpc>
              <a:spcBef>
                <a:spcPts val="1600"/>
              </a:spcBef>
              <a:spcAft>
                <a:spcPts val="0"/>
              </a:spcAft>
              <a:buNone/>
            </a:pPr>
            <a:r>
              <a:rPr lang="en-US" sz="1800"/>
              <a:t>        5.1 Exploration of merging with Dartmouth and Eastern Shore</a:t>
            </a:r>
            <a:endParaRPr sz="1800"/>
          </a:p>
          <a:p>
            <a:pPr indent="0" lvl="1" marL="0" marR="0" rtl="0" algn="l">
              <a:lnSpc>
                <a:spcPct val="80000"/>
              </a:lnSpc>
              <a:spcBef>
                <a:spcPts val="1600"/>
              </a:spcBef>
              <a:spcAft>
                <a:spcPts val="0"/>
              </a:spcAft>
              <a:buClr>
                <a:schemeClr val="dk1"/>
              </a:buClr>
              <a:buSzPts val="2042"/>
              <a:buFont typeface="Arial"/>
              <a:buNone/>
            </a:pPr>
            <a:r>
              <a:t/>
            </a:r>
            <a:endParaRPr sz="1800"/>
          </a:p>
          <a:p>
            <a:pPr indent="0" lvl="1" marL="0" marR="0" rtl="0" algn="l">
              <a:lnSpc>
                <a:spcPct val="80000"/>
              </a:lnSpc>
              <a:spcBef>
                <a:spcPts val="1200"/>
              </a:spcBef>
              <a:spcAft>
                <a:spcPts val="0"/>
              </a:spcAft>
              <a:buClr>
                <a:schemeClr val="dk1"/>
              </a:buClr>
              <a:buSzPts val="2042"/>
              <a:buFont typeface="Arial"/>
              <a:buNone/>
            </a:pPr>
            <a:r>
              <a:rPr b="0" i="0" lang="en-US" sz="1800" u="none" cap="none" strike="noStrike">
                <a:solidFill>
                  <a:schemeClr val="dk1"/>
                </a:solidFill>
                <a:latin typeface="Calibri"/>
                <a:ea typeface="Calibri"/>
                <a:cs typeface="Calibri"/>
                <a:sym typeface="Calibri"/>
              </a:rPr>
              <a:t>Q</a:t>
            </a:r>
            <a:r>
              <a:rPr lang="en-US" sz="1800"/>
              <a:t>UESTION FROM MEMBERSHIP</a:t>
            </a:r>
            <a:endParaRPr sz="1800"/>
          </a:p>
          <a:p>
            <a:pPr indent="0" lvl="0" marL="0" marR="0" rtl="0" algn="l">
              <a:lnSpc>
                <a:spcPct val="80000"/>
              </a:lnSpc>
              <a:spcBef>
                <a:spcPts val="1200"/>
              </a:spcBef>
              <a:spcAft>
                <a:spcPts val="0"/>
              </a:spcAft>
              <a:buClr>
                <a:schemeClr val="dk1"/>
              </a:buClr>
              <a:buSzPts val="2232"/>
              <a:buFont typeface="Arial"/>
              <a:buNone/>
            </a:pPr>
            <a:r>
              <a:rPr b="0" i="0" lang="en-US" sz="1800" u="none" cap="none" strike="noStrike">
                <a:solidFill>
                  <a:schemeClr val="dk1"/>
                </a:solidFill>
                <a:latin typeface="Calibri"/>
                <a:ea typeface="Calibri"/>
                <a:cs typeface="Calibri"/>
                <a:sym typeface="Calibri"/>
              </a:rPr>
              <a:t>Motion of Adjournment</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90" name="Shape 390"/>
        <p:cNvGrpSpPr/>
        <p:nvPr/>
      </p:nvGrpSpPr>
      <p:grpSpPr>
        <a:xfrm>
          <a:off x="0" y="0"/>
          <a:ext cx="0" cy="0"/>
          <a:chOff x="0" y="0"/>
          <a:chExt cx="0" cy="0"/>
        </a:xfrm>
      </p:grpSpPr>
      <p:sp>
        <p:nvSpPr>
          <p:cNvPr id="391" name="Google Shape;391;p64"/>
          <p:cNvSpPr txBox="1"/>
          <p:nvPr>
            <p:ph type="title"/>
          </p:nvPr>
        </p:nvSpPr>
        <p:spPr>
          <a:xfrm>
            <a:off x="457200" y="180581"/>
            <a:ext cx="8229600" cy="523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Elected Positions</a:t>
            </a:r>
            <a:endParaRPr/>
          </a:p>
        </p:txBody>
      </p:sp>
      <p:sp>
        <p:nvSpPr>
          <p:cNvPr id="392" name="Google Shape;392;p64"/>
          <p:cNvSpPr txBox="1"/>
          <p:nvPr>
            <p:ph idx="1" type="body"/>
          </p:nvPr>
        </p:nvSpPr>
        <p:spPr>
          <a:xfrm>
            <a:off x="422025" y="1368425"/>
            <a:ext cx="4724400" cy="4972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Manager Coordinator</a:t>
            </a:r>
            <a:endParaRPr/>
          </a:p>
          <a:p>
            <a:pPr indent="-342900" lvl="0" marL="34290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Equipment Manager</a:t>
            </a:r>
            <a:endParaRPr/>
          </a:p>
          <a:p>
            <a:pPr indent="-342900" lvl="0" marL="34290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Ice Scheduler</a:t>
            </a:r>
            <a:endParaRPr/>
          </a:p>
          <a:p>
            <a:pPr indent="-342900" lvl="0" marL="34290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Risk Management Coordinator</a:t>
            </a:r>
            <a:endParaRPr/>
          </a:p>
          <a:p>
            <a:pPr indent="-342900" lvl="0" marL="34290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Registrar</a:t>
            </a:r>
            <a:endParaRPr/>
          </a:p>
          <a:p>
            <a:pPr indent="-342900" lvl="0" marL="34290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Media Coordinator</a:t>
            </a:r>
            <a:endParaRPr/>
          </a:p>
          <a:p>
            <a:pPr indent="-342900" lvl="0" marL="34290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Rec League Coordinator</a:t>
            </a:r>
            <a:endParaRPr/>
          </a:p>
          <a:p>
            <a:pPr indent="-342900" lvl="0" marL="34290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Rep Coordinator</a:t>
            </a:r>
            <a:endParaRPr/>
          </a:p>
          <a:p>
            <a:pPr indent="-342900" lvl="0" marL="34290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Joe Tournament Liaison</a:t>
            </a:r>
            <a:endParaRPr/>
          </a:p>
          <a:p>
            <a:pPr indent="-342900" lvl="0" marL="342900" marR="0" rtl="0" algn="l">
              <a:lnSpc>
                <a:spcPct val="80000"/>
              </a:lnSpc>
              <a:spcBef>
                <a:spcPts val="518"/>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Secretary</a:t>
            </a:r>
            <a:endParaRPr/>
          </a:p>
          <a:p>
            <a:pPr indent="-342900" lvl="0" marL="342900" marR="0" rtl="0" algn="l">
              <a:lnSpc>
                <a:spcPct val="80000"/>
              </a:lnSpc>
              <a:spcBef>
                <a:spcPts val="518"/>
              </a:spcBef>
              <a:spcAft>
                <a:spcPts val="160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Novice Coordinator</a:t>
            </a:r>
            <a:endParaRPr/>
          </a:p>
        </p:txBody>
      </p:sp>
      <p:sp>
        <p:nvSpPr>
          <p:cNvPr id="393" name="Google Shape;393;p64"/>
          <p:cNvSpPr txBox="1"/>
          <p:nvPr>
            <p:ph idx="2" type="body"/>
          </p:nvPr>
        </p:nvSpPr>
        <p:spPr>
          <a:xfrm>
            <a:off x="5064625" y="1368425"/>
            <a:ext cx="4001700" cy="5256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590"/>
              <a:buFont typeface="Noto Sans Symbols"/>
              <a:buChar char="✓"/>
            </a:pPr>
            <a:r>
              <a:rPr b="0" i="0" lang="en-US" sz="2590" u="none" cap="none" strike="noStrike">
                <a:solidFill>
                  <a:schemeClr val="dk1"/>
                </a:solidFill>
                <a:latin typeface="Calibri"/>
                <a:ea typeface="Calibri"/>
                <a:cs typeface="Calibri"/>
                <a:sym typeface="Calibri"/>
              </a:rPr>
              <a:t>Yvette Considine</a:t>
            </a:r>
            <a:endParaRPr sz="2200"/>
          </a:p>
          <a:p>
            <a:pPr indent="-342900" lvl="0" marL="342900" marR="0" rtl="0" algn="l">
              <a:lnSpc>
                <a:spcPct val="80000"/>
              </a:lnSpc>
              <a:spcBef>
                <a:spcPts val="0"/>
              </a:spcBef>
              <a:spcAft>
                <a:spcPts val="0"/>
              </a:spcAft>
              <a:buClr>
                <a:schemeClr val="dk1"/>
              </a:buClr>
              <a:buSzPts val="2800"/>
              <a:buFont typeface="Noto Sans Symbols"/>
              <a:buChar char="✓"/>
            </a:pPr>
            <a:r>
              <a:rPr lang="en-US"/>
              <a:t>Marty Cound</a:t>
            </a:r>
            <a:endParaRPr/>
          </a:p>
          <a:p>
            <a:pPr indent="0" lvl="0" marL="0" marR="0" rtl="0" algn="l">
              <a:lnSpc>
                <a:spcPct val="80000"/>
              </a:lnSpc>
              <a:spcBef>
                <a:spcPts val="518"/>
              </a:spcBef>
              <a:spcAft>
                <a:spcPts val="0"/>
              </a:spcAft>
              <a:buNone/>
            </a:pPr>
            <a:r>
              <a:t/>
            </a:r>
            <a:endParaRPr/>
          </a:p>
          <a:p>
            <a:pPr indent="-342900" lvl="0" marL="342900" marR="0" rtl="0" algn="l">
              <a:lnSpc>
                <a:spcPct val="80000"/>
              </a:lnSpc>
              <a:spcBef>
                <a:spcPts val="518"/>
              </a:spcBef>
              <a:spcAft>
                <a:spcPts val="0"/>
              </a:spcAft>
              <a:buClr>
                <a:schemeClr val="dk1"/>
              </a:buClr>
              <a:buSzPts val="2590"/>
              <a:buFont typeface="Noto Sans Symbols"/>
              <a:buChar char="✓"/>
            </a:pPr>
            <a:r>
              <a:rPr lang="en-US"/>
              <a:t>Angela MacNeil</a:t>
            </a:r>
            <a:endParaRPr/>
          </a:p>
          <a:p>
            <a:pPr indent="-342900" lvl="0" marL="342900" marR="0" rtl="0" algn="l">
              <a:lnSpc>
                <a:spcPct val="80000"/>
              </a:lnSpc>
              <a:spcBef>
                <a:spcPts val="518"/>
              </a:spcBef>
              <a:spcAft>
                <a:spcPts val="0"/>
              </a:spcAft>
              <a:buClr>
                <a:schemeClr val="dk1"/>
              </a:buClr>
              <a:buSzPts val="2590"/>
              <a:buFont typeface="Noto Sans Symbols"/>
              <a:buChar char="✓"/>
            </a:pPr>
            <a:r>
              <a:rPr lang="en-US" sz="2590"/>
              <a:t>Tracey Cluett</a:t>
            </a:r>
            <a:endParaRPr b="0" i="0" sz="2590" u="none" cap="none" strike="noStrike">
              <a:solidFill>
                <a:schemeClr val="dk1"/>
              </a:solidFill>
              <a:latin typeface="Calibri"/>
              <a:ea typeface="Calibri"/>
              <a:cs typeface="Calibri"/>
              <a:sym typeface="Calibri"/>
            </a:endParaRPr>
          </a:p>
          <a:p>
            <a:pPr indent="-342900" lvl="0" marL="342900" marR="0" rtl="0" algn="l">
              <a:lnSpc>
                <a:spcPct val="80000"/>
              </a:lnSpc>
              <a:spcBef>
                <a:spcPts val="518"/>
              </a:spcBef>
              <a:spcAft>
                <a:spcPts val="0"/>
              </a:spcAft>
              <a:buClr>
                <a:schemeClr val="dk1"/>
              </a:buClr>
              <a:buSzPts val="2590"/>
              <a:buFont typeface="Noto Sans Symbols"/>
              <a:buChar char="✓"/>
            </a:pPr>
            <a:r>
              <a:rPr lang="en-US" sz="2590"/>
              <a:t>Tara Dunn</a:t>
            </a:r>
            <a:endParaRPr b="0" i="0" sz="2590" u="none" cap="none" strike="noStrike">
              <a:solidFill>
                <a:schemeClr val="dk1"/>
              </a:solidFill>
              <a:latin typeface="Calibri"/>
              <a:ea typeface="Calibri"/>
              <a:cs typeface="Calibri"/>
              <a:sym typeface="Calibri"/>
            </a:endParaRPr>
          </a:p>
          <a:p>
            <a:pPr indent="-342900" lvl="0" marL="342900" marR="0" rtl="0" algn="l">
              <a:lnSpc>
                <a:spcPct val="80000"/>
              </a:lnSpc>
              <a:spcBef>
                <a:spcPts val="518"/>
              </a:spcBef>
              <a:spcAft>
                <a:spcPts val="0"/>
              </a:spcAft>
              <a:buClr>
                <a:schemeClr val="dk1"/>
              </a:buClr>
              <a:buSzPts val="2590"/>
              <a:buFont typeface="Noto Sans Symbols"/>
              <a:buChar char="✓"/>
            </a:pPr>
            <a:r>
              <a:rPr b="0" i="0" lang="en-US" sz="2590" u="none" cap="none" strike="noStrike">
                <a:solidFill>
                  <a:schemeClr val="dk1"/>
                </a:solidFill>
                <a:latin typeface="Calibri"/>
                <a:ea typeface="Calibri"/>
                <a:cs typeface="Calibri"/>
                <a:sym typeface="Calibri"/>
              </a:rPr>
              <a:t>Jamie Aalders</a:t>
            </a:r>
            <a:endParaRPr/>
          </a:p>
          <a:p>
            <a:pPr indent="-342900" lvl="0" marL="342900" marR="0" rtl="0" algn="l">
              <a:lnSpc>
                <a:spcPct val="80000"/>
              </a:lnSpc>
              <a:spcBef>
                <a:spcPts val="518"/>
              </a:spcBef>
              <a:spcAft>
                <a:spcPts val="0"/>
              </a:spcAft>
              <a:buClr>
                <a:schemeClr val="dk1"/>
              </a:buClr>
              <a:buSzPts val="2590"/>
              <a:buFont typeface="Noto Sans Symbols"/>
              <a:buChar char="✓"/>
            </a:pPr>
            <a:r>
              <a:rPr b="0" i="0" lang="en-US" sz="2590" u="none" cap="none" strike="noStrike">
                <a:solidFill>
                  <a:schemeClr val="dk1"/>
                </a:solidFill>
                <a:latin typeface="Calibri"/>
                <a:ea typeface="Calibri"/>
                <a:cs typeface="Calibri"/>
                <a:sym typeface="Calibri"/>
              </a:rPr>
              <a:t>Joel Wright</a:t>
            </a:r>
            <a:endParaRPr/>
          </a:p>
          <a:p>
            <a:pPr indent="-342900" lvl="0" marL="342900" marR="0" rtl="0" algn="l">
              <a:lnSpc>
                <a:spcPct val="80000"/>
              </a:lnSpc>
              <a:spcBef>
                <a:spcPts val="518"/>
              </a:spcBef>
              <a:spcAft>
                <a:spcPts val="0"/>
              </a:spcAft>
              <a:buClr>
                <a:schemeClr val="dk1"/>
              </a:buClr>
              <a:buSzPts val="2590"/>
              <a:buFont typeface="Noto Sans Symbols"/>
              <a:buChar char="✓"/>
            </a:pPr>
            <a:r>
              <a:rPr b="0" i="0" lang="en-US" sz="2590" u="none" cap="none" strike="noStrike">
                <a:solidFill>
                  <a:schemeClr val="dk1"/>
                </a:solidFill>
                <a:latin typeface="Calibri"/>
                <a:ea typeface="Calibri"/>
                <a:cs typeface="Calibri"/>
                <a:sym typeface="Calibri"/>
              </a:rPr>
              <a:t>Darryl Braine</a:t>
            </a:r>
            <a:endParaRPr/>
          </a:p>
          <a:p>
            <a:pPr indent="-342900" lvl="0" marL="342900" marR="0" rtl="0" algn="l">
              <a:lnSpc>
                <a:spcPct val="80000"/>
              </a:lnSpc>
              <a:spcBef>
                <a:spcPts val="518"/>
              </a:spcBef>
              <a:spcAft>
                <a:spcPts val="0"/>
              </a:spcAft>
              <a:buClr>
                <a:schemeClr val="dk1"/>
              </a:buClr>
              <a:buSzPts val="2590"/>
              <a:buFont typeface="Noto Sans Symbols"/>
              <a:buChar char="✓"/>
            </a:pPr>
            <a:r>
              <a:rPr b="0" i="0" lang="en-US" sz="2590" u="none" cap="none" strike="noStrike">
                <a:solidFill>
                  <a:schemeClr val="dk1"/>
                </a:solidFill>
                <a:latin typeface="Calibri"/>
                <a:ea typeface="Calibri"/>
                <a:cs typeface="Calibri"/>
                <a:sym typeface="Calibri"/>
              </a:rPr>
              <a:t>Jennifer Courtney</a:t>
            </a:r>
            <a:endParaRPr/>
          </a:p>
          <a:p>
            <a:pPr indent="-342900" lvl="0" marL="342900" marR="0" rtl="0" algn="l">
              <a:lnSpc>
                <a:spcPct val="80000"/>
              </a:lnSpc>
              <a:spcBef>
                <a:spcPts val="518"/>
              </a:spcBef>
              <a:spcAft>
                <a:spcPts val="1600"/>
              </a:spcAft>
              <a:buClr>
                <a:schemeClr val="dk1"/>
              </a:buClr>
              <a:buSzPts val="2590"/>
              <a:buFont typeface="Noto Sans Symbols"/>
              <a:buChar char="✓"/>
            </a:pPr>
            <a:r>
              <a:rPr lang="en-US"/>
              <a:t>Shannon Lander</a:t>
            </a:r>
            <a:endParaRPr/>
          </a:p>
        </p:txBody>
      </p:sp>
      <p:sp>
        <p:nvSpPr>
          <p:cNvPr id="394" name="Google Shape;394;p64"/>
          <p:cNvSpPr txBox="1"/>
          <p:nvPr/>
        </p:nvSpPr>
        <p:spPr>
          <a:xfrm>
            <a:off x="2514600" y="845225"/>
            <a:ext cx="4114800" cy="5232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rgbClr val="9E0000"/>
              </a:buClr>
              <a:buSzPts val="2800"/>
              <a:buFont typeface="Noto Sans Symbols"/>
              <a:buChar char="✓"/>
            </a:pPr>
            <a:r>
              <a:rPr b="1" i="0" lang="en-US" sz="2800" u="none" cap="none" strike="noStrike">
                <a:solidFill>
                  <a:srgbClr val="9E0000"/>
                </a:solidFill>
                <a:latin typeface="Calibri"/>
                <a:ea typeface="Calibri"/>
                <a:cs typeface="Calibri"/>
                <a:sym typeface="Calibri"/>
              </a:rPr>
              <a:t>By acclamation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98" name="Shape 398"/>
        <p:cNvGrpSpPr/>
        <p:nvPr/>
      </p:nvGrpSpPr>
      <p:grpSpPr>
        <a:xfrm>
          <a:off x="0" y="0"/>
          <a:ext cx="0" cy="0"/>
          <a:chOff x="0" y="0"/>
          <a:chExt cx="0" cy="0"/>
        </a:xfrm>
      </p:grpSpPr>
      <p:sp>
        <p:nvSpPr>
          <p:cNvPr id="399" name="Google Shape;399;p65"/>
          <p:cNvSpPr txBox="1"/>
          <p:nvPr>
            <p:ph type="ctrTitle"/>
          </p:nvPr>
        </p:nvSpPr>
        <p:spPr>
          <a:xfrm>
            <a:off x="838200" y="2438400"/>
            <a:ext cx="7772400" cy="20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6700"/>
              <a:buFont typeface="Calibri"/>
              <a:buNone/>
            </a:pPr>
            <a:r>
              <a:rPr b="1" i="0" lang="en-US" sz="6700" u="none" cap="none" strike="noStrike">
                <a:solidFill>
                  <a:schemeClr val="dk1"/>
                </a:solidFill>
                <a:latin typeface="Calibri"/>
                <a:ea typeface="Calibri"/>
                <a:cs typeface="Calibri"/>
                <a:sym typeface="Calibri"/>
              </a:rPr>
              <a:t>Questions?</a:t>
            </a:r>
            <a:endParaRPr b="0" i="0" sz="9600" u="none" cap="none" strike="noStrike">
              <a:solidFill>
                <a:srgbClr val="9E0000"/>
              </a:solidFill>
              <a:latin typeface="Calibri"/>
              <a:ea typeface="Calibri"/>
              <a:cs typeface="Calibri"/>
              <a:sym typeface="Calibri"/>
            </a:endParaRPr>
          </a:p>
        </p:txBody>
      </p:sp>
      <p:pic>
        <p:nvPicPr>
          <p:cNvPr id="400" name="Google Shape;400;p65"/>
          <p:cNvPicPr preferRelativeResize="0"/>
          <p:nvPr/>
        </p:nvPicPr>
        <p:blipFill>
          <a:blip r:embed="rId3">
            <a:alphaModFix/>
          </a:blip>
          <a:stretch>
            <a:fillRect/>
          </a:stretch>
        </p:blipFill>
        <p:spPr>
          <a:xfrm>
            <a:off x="126850" y="304800"/>
            <a:ext cx="2932875" cy="1198025"/>
          </a:xfrm>
          <a:prstGeom prst="rect">
            <a:avLst/>
          </a:prstGeom>
          <a:noFill/>
          <a:ln>
            <a:noFill/>
          </a:ln>
        </p:spPr>
      </p:pic>
      <p:pic>
        <p:nvPicPr>
          <p:cNvPr id="401" name="Google Shape;401;p65"/>
          <p:cNvPicPr preferRelativeResize="0"/>
          <p:nvPr/>
        </p:nvPicPr>
        <p:blipFill>
          <a:blip r:embed="rId3">
            <a:alphaModFix/>
          </a:blip>
          <a:stretch>
            <a:fillRect/>
          </a:stretch>
        </p:blipFill>
        <p:spPr>
          <a:xfrm>
            <a:off x="6127875" y="304800"/>
            <a:ext cx="2932875" cy="1198025"/>
          </a:xfrm>
          <a:prstGeom prst="rect">
            <a:avLst/>
          </a:prstGeom>
          <a:noFill/>
          <a:ln>
            <a:noFill/>
          </a:ln>
        </p:spPr>
      </p:pic>
      <p:pic>
        <p:nvPicPr>
          <p:cNvPr id="402" name="Google Shape;402;p65"/>
          <p:cNvPicPr preferRelativeResize="0"/>
          <p:nvPr/>
        </p:nvPicPr>
        <p:blipFill>
          <a:blip r:embed="rId3">
            <a:alphaModFix/>
          </a:blip>
          <a:stretch>
            <a:fillRect/>
          </a:stretch>
        </p:blipFill>
        <p:spPr>
          <a:xfrm>
            <a:off x="82625" y="5483675"/>
            <a:ext cx="2932875" cy="1198025"/>
          </a:xfrm>
          <a:prstGeom prst="rect">
            <a:avLst/>
          </a:prstGeom>
          <a:noFill/>
          <a:ln>
            <a:noFill/>
          </a:ln>
        </p:spPr>
      </p:pic>
      <p:pic>
        <p:nvPicPr>
          <p:cNvPr id="403" name="Google Shape;403;p65"/>
          <p:cNvPicPr preferRelativeResize="0"/>
          <p:nvPr/>
        </p:nvPicPr>
        <p:blipFill>
          <a:blip r:embed="rId3">
            <a:alphaModFix/>
          </a:blip>
          <a:stretch>
            <a:fillRect/>
          </a:stretch>
        </p:blipFill>
        <p:spPr>
          <a:xfrm>
            <a:off x="6055375" y="5431375"/>
            <a:ext cx="2932875" cy="11980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07" name="Shape 407"/>
        <p:cNvGrpSpPr/>
        <p:nvPr/>
      </p:nvGrpSpPr>
      <p:grpSpPr>
        <a:xfrm>
          <a:off x="0" y="0"/>
          <a:ext cx="0" cy="0"/>
          <a:chOff x="0" y="0"/>
          <a:chExt cx="0" cy="0"/>
        </a:xfrm>
      </p:grpSpPr>
      <p:sp>
        <p:nvSpPr>
          <p:cNvPr id="408" name="Google Shape;408;p66"/>
          <p:cNvSpPr txBox="1"/>
          <p:nvPr>
            <p:ph type="ctrTitle"/>
          </p:nvPr>
        </p:nvSpPr>
        <p:spPr>
          <a:xfrm>
            <a:off x="311708" y="992767"/>
            <a:ext cx="8520600" cy="2736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a:p>
          <a:p>
            <a:pPr indent="0" lvl="0" marL="0" marR="0" rtl="0" algn="ctr">
              <a:spcBef>
                <a:spcPts val="0"/>
              </a:spcBef>
              <a:spcAft>
                <a:spcPts val="0"/>
              </a:spcAft>
              <a:buClr>
                <a:schemeClr val="dk1"/>
              </a:buClr>
              <a:buSzPts val="4400"/>
              <a:buFont typeface="Calibri"/>
              <a:buNone/>
            </a:pPr>
            <a:r>
              <a:t/>
            </a:r>
            <a:endParaRPr/>
          </a:p>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Motion for Adjournment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8" name="Shape 108"/>
        <p:cNvGrpSpPr/>
        <p:nvPr/>
      </p:nvGrpSpPr>
      <p:grpSpPr>
        <a:xfrm>
          <a:off x="0" y="0"/>
          <a:ext cx="0" cy="0"/>
          <a:chOff x="0" y="0"/>
          <a:chExt cx="0" cy="0"/>
        </a:xfrm>
      </p:grpSpPr>
      <p:sp>
        <p:nvSpPr>
          <p:cNvPr id="109" name="Google Shape;10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E0000"/>
              </a:buClr>
              <a:buSzPts val="4400"/>
              <a:buFont typeface="Calibri"/>
              <a:buNone/>
            </a:pPr>
            <a:r>
              <a:rPr b="1" i="0" lang="en-US" sz="4400" u="none" cap="none" strike="noStrike">
                <a:solidFill>
                  <a:srgbClr val="9E0000"/>
                </a:solidFill>
                <a:latin typeface="Calibri"/>
                <a:ea typeface="Calibri"/>
                <a:cs typeface="Calibri"/>
                <a:sym typeface="Calibri"/>
              </a:rPr>
              <a:t>Current Board of Directors</a:t>
            </a:r>
            <a:endParaRPr/>
          </a:p>
        </p:txBody>
      </p:sp>
      <p:sp>
        <p:nvSpPr>
          <p:cNvPr id="110" name="Google Shape;110;p20"/>
          <p:cNvSpPr txBox="1"/>
          <p:nvPr>
            <p:ph idx="1" type="body"/>
          </p:nvPr>
        </p:nvSpPr>
        <p:spPr>
          <a:xfrm>
            <a:off x="1752600" y="1417652"/>
            <a:ext cx="6172200" cy="51183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President					Jim Bungay</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Past President				Vacant </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Vice President				Perry Mason</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Treasurer					Jamie Miles</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Managers Coordinator		Yvette Considine</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Equipment Manager		Angela MacNeil</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Novice/IP Coordinator		Cindy Bell-McNeil</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Ice Scheduler				Paul Thibideau</a:t>
            </a:r>
            <a:endParaRPr b="0" i="0" sz="1750" u="none" cap="none" strike="noStrike">
              <a:solidFill>
                <a:schemeClr val="dk1"/>
              </a:solidFill>
              <a:latin typeface="Calibri"/>
              <a:ea typeface="Calibri"/>
              <a:cs typeface="Calibri"/>
              <a:sym typeface="Calibri"/>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Risk Management			Michelle Lassaline</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Rep Coordinator			Jamie Aalders</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Registrar					Susan Manning</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Media Coordinator 			Vacant</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Rec League Coordinator		Joel Wright</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Joe La Montagne Liaison		Darryl Braine	</a:t>
            </a:r>
            <a:endParaRPr/>
          </a:p>
          <a:p>
            <a:pPr indent="0" lvl="0" marL="0" marR="0" rtl="0" algn="l">
              <a:lnSpc>
                <a:spcPct val="80000"/>
              </a:lnSpc>
              <a:spcBef>
                <a:spcPts val="35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Secretary					Jennifer Courtney</a:t>
            </a:r>
            <a:endParaRPr/>
          </a:p>
          <a:p>
            <a:pPr indent="0" lvl="0" marL="0" marR="0" rtl="0" algn="l">
              <a:lnSpc>
                <a:spcPct val="80000"/>
              </a:lnSpc>
              <a:spcBef>
                <a:spcPts val="350"/>
              </a:spcBef>
              <a:spcAft>
                <a:spcPts val="160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Referee-in-Chief			Jason Clark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457200" y="274645"/>
            <a:ext cx="8229600" cy="300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Approval of the Minutes of the </a:t>
            </a:r>
            <a:endParaRPr/>
          </a:p>
          <a:p>
            <a:pPr indent="0" lvl="0" marL="0" rtl="0" algn="ctr">
              <a:spcBef>
                <a:spcPts val="0"/>
              </a:spcBef>
              <a:spcAft>
                <a:spcPts val="0"/>
              </a:spcAft>
              <a:buNone/>
            </a:pPr>
            <a:r>
              <a:rPr lang="en-US"/>
              <a:t> Preceding Annual General Meeting</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June 7th, 2018</a:t>
            </a:r>
            <a:endParaRPr/>
          </a:p>
        </p:txBody>
      </p:sp>
      <p:pic>
        <p:nvPicPr>
          <p:cNvPr id="117" name="Google Shape;117;p21"/>
          <p:cNvPicPr preferRelativeResize="0"/>
          <p:nvPr/>
        </p:nvPicPr>
        <p:blipFill>
          <a:blip r:embed="rId3">
            <a:alphaModFix/>
          </a:blip>
          <a:stretch>
            <a:fillRect/>
          </a:stretch>
        </p:blipFill>
        <p:spPr>
          <a:xfrm>
            <a:off x="1264600" y="4036975"/>
            <a:ext cx="7222776" cy="2407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1" name="Shape 121"/>
        <p:cNvGrpSpPr/>
        <p:nvPr/>
      </p:nvGrpSpPr>
      <p:grpSpPr>
        <a:xfrm>
          <a:off x="0" y="0"/>
          <a:ext cx="0" cy="0"/>
          <a:chOff x="0" y="0"/>
          <a:chExt cx="0" cy="0"/>
        </a:xfrm>
      </p:grpSpPr>
      <p:sp>
        <p:nvSpPr>
          <p:cNvPr id="122" name="Google Shape;122;p22"/>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E0000"/>
              </a:buClr>
              <a:buSzPts val="4400"/>
              <a:buFont typeface="Calibri"/>
              <a:buNone/>
            </a:pPr>
            <a:r>
              <a:rPr b="1" i="0" lang="en-US" sz="4400" u="none" cap="none" strike="noStrike">
                <a:solidFill>
                  <a:srgbClr val="9E0000"/>
                </a:solidFill>
                <a:latin typeface="Calibri"/>
                <a:ea typeface="Calibri"/>
                <a:cs typeface="Calibri"/>
                <a:sym typeface="Calibri"/>
              </a:rPr>
              <a:t>Director Reports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6" name="Shape 126"/>
        <p:cNvGrpSpPr/>
        <p:nvPr/>
      </p:nvGrpSpPr>
      <p:grpSpPr>
        <a:xfrm>
          <a:off x="0" y="0"/>
          <a:ext cx="0" cy="0"/>
          <a:chOff x="0" y="0"/>
          <a:chExt cx="0" cy="0"/>
        </a:xfrm>
      </p:grpSpPr>
      <p:sp>
        <p:nvSpPr>
          <p:cNvPr id="127" name="Google Shape;127;p23"/>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President</a:t>
            </a: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Jim Bungay</a:t>
            </a:r>
            <a:endParaRPr/>
          </a:p>
        </p:txBody>
      </p:sp>
      <p:pic>
        <p:nvPicPr>
          <p:cNvPr id="128" name="Google Shape;128;p23"/>
          <p:cNvPicPr preferRelativeResize="0"/>
          <p:nvPr/>
        </p:nvPicPr>
        <p:blipFill>
          <a:blip r:embed="rId3">
            <a:alphaModFix/>
          </a:blip>
          <a:stretch>
            <a:fillRect/>
          </a:stretch>
        </p:blipFill>
        <p:spPr>
          <a:xfrm>
            <a:off x="5617025" y="3905375"/>
            <a:ext cx="2932875" cy="1198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