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5143500" cx="9144000"/>
  <p:notesSz cx="6858000" cy="9144000"/>
  <p:embeddedFontLst>
    <p:embeddedFont>
      <p:font typeface="Helvetica Neue"/>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7EFB8E-EDA6-4E83-9F45-FD98C379F773}">
  <a:tblStyle styleId="{1A7EFB8E-EDA6-4E83-9F45-FD98C379F77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schemas.openxmlformats.org/officeDocument/2006/relationships/font" Target="fonts/HelveticaNeue-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HelveticaNeue-bold.fntdata"/><Relationship Id="rId23" Type="http://schemas.openxmlformats.org/officeDocument/2006/relationships/slide" Target="slides/slide16.xml"/><Relationship Id="rId67" Type="http://schemas.openxmlformats.org/officeDocument/2006/relationships/font" Target="fonts/HelveticaNeue-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HelveticaNeue-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34ea6bb9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534ea6bb9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534ea6bb9c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534ea6bb9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6f84e5648_2_17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26f84e5648_2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332a79736_1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5332a79736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6f84e5648_2_2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26f84e5648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26f84e5648_2_2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26f84e5648_2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6f84e5648_2_2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26f84e5648_2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6f84e5648_2_2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26f84e5648_2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26f84e5648_2_24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26f84e5648_2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26f84e5648_2_2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26f84e5648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6f84e5648_2_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26f84e5648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26f84e5648_2_26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26f84e5648_2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6f84e5648_2_27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26f84e5648_2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6f84e5648_2_27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26f84e5648_2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26f84e5648_2_2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26f84e5648_2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26f84e5648_2_35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26f84e5648_2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385460978_1_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5385460978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385460978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538546097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26f84e5648_2_3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26f84e5648_2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26f84e5648_2_38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26f84e5648_2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26f84e5648_2_36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26f84e5648_2_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6f84e5648_2_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26f84e5648_2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26f84e5648_2_3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26f84e5648_2_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5385460978_1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5385460978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26f84e5648_2_3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26f84e5648_2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385460978_1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25385460978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26f84e5648_2_4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26f84e5648_2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26f84e5648_2_4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26f84e5648_2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15439d6f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515439d6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515439d6f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515439d6f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515439d6f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515439d6f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515439d6f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515439d6f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6f84e5648_2_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26f84e5648_2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26f84e5648_2_42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26f84e5648_2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26f84e5648_2_4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26f84e5648_2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26f84e5648_2_4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26f84e5648_2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26f84e5648_2_44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26f84e5648_2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26f84e5648_2_45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26f84e5648_2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26f84e5648_2_45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26f84e5648_2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26f84e5648_2_4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26f84e5648_2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26f84e5648_2_50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26f84e5648_2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26f84e5648_2_5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26f84e5648_2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26f84e5648_2_5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26f84e5648_2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6f84e5648_2_13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26f84e5648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26f84e5648_2_5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26f84e5648_2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26f84e5648_2_54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26f84e5648_2_5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26f84e5648_2_59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226f84e5648_2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26f84e5648_2_59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226f84e5648_2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26f84e5648_2_60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26f84e5648_2_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26f84e5648_2_6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226f84e5648_2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5379cdc8fe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5379cdc8f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5379cdc8fe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25379cdc8f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26f84e5648_2_6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226f84e5648_2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5379cdc8f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25379cdc8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6f84e5648_2_8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26f84e5648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6f84e5648_2_1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26f84e5648_2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52fbfd259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52fbfd259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6f84e5648_2_15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26f84e5648_2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0" name="Google Shape;130;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lt1"/>
                </a:solidFill>
              </a:rPr>
              <a:t>First Shift - Hosted by Cole Harbour</a:t>
            </a:r>
            <a:endParaRPr sz="1100"/>
          </a:p>
        </p:txBody>
      </p:sp>
      <p:cxnSp>
        <p:nvCxnSpPr>
          <p:cNvPr id="245" name="Google Shape;245;p34"/>
          <p:cNvCxnSpPr/>
          <p:nvPr/>
        </p:nvCxnSpPr>
        <p:spPr>
          <a:xfrm>
            <a:off x="85879" y="2426930"/>
            <a:ext cx="6253800" cy="0"/>
          </a:xfrm>
          <a:prstGeom prst="straightConnector1">
            <a:avLst/>
          </a:prstGeom>
          <a:noFill/>
          <a:ln>
            <a:noFill/>
          </a:ln>
        </p:spPr>
      </p:cxnSp>
      <p:pic>
        <p:nvPicPr>
          <p:cNvPr id="246" name="Google Shape;246;p34"/>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247" name="Google Shape;247;p34"/>
          <p:cNvSpPr/>
          <p:nvPr/>
        </p:nvSpPr>
        <p:spPr>
          <a:xfrm>
            <a:off x="39850" y="4284236"/>
            <a:ext cx="8953200" cy="663300"/>
          </a:xfrm>
          <a:prstGeom prst="rect">
            <a:avLst/>
          </a:prstGeom>
          <a:solidFill>
            <a:schemeClr val="dk1"/>
          </a:solidFill>
          <a:ln>
            <a:noFill/>
          </a:ln>
        </p:spPr>
        <p:txBody>
          <a:bodyPr anchorCtr="0" anchor="ctr" bIns="34275" lIns="68575" spcFirstLastPara="1" rIns="68575" wrap="square" tIns="34275">
            <a:noAutofit/>
          </a:bodyPr>
          <a:lstStyle/>
          <a:p>
            <a:pPr indent="0" lvl="1" marL="342900" marR="0" rtl="0" algn="ctr">
              <a:spcBef>
                <a:spcPts val="0"/>
              </a:spcBef>
              <a:spcAft>
                <a:spcPts val="0"/>
              </a:spcAft>
              <a:buNone/>
            </a:pPr>
            <a:r>
              <a:rPr b="1" lang="en" sz="1500">
                <a:solidFill>
                  <a:schemeClr val="lt1"/>
                </a:solidFill>
              </a:rPr>
              <a:t>Welcome Night Nov 1st; Ice times TBD (Nov/Dec)</a:t>
            </a:r>
            <a:endParaRPr b="1" i="0" sz="1500" u="none" cap="none" strike="noStrike">
              <a:solidFill>
                <a:schemeClr val="lt1"/>
              </a:solidFill>
              <a:latin typeface="Arial"/>
              <a:ea typeface="Arial"/>
              <a:cs typeface="Arial"/>
              <a:sym typeface="Arial"/>
            </a:endParaRPr>
          </a:p>
        </p:txBody>
      </p:sp>
      <p:pic>
        <p:nvPicPr>
          <p:cNvPr id="248" name="Google Shape;248;p34"/>
          <p:cNvPicPr preferRelativeResize="0"/>
          <p:nvPr/>
        </p:nvPicPr>
        <p:blipFill>
          <a:blip r:embed="rId4">
            <a:alphaModFix/>
          </a:blip>
          <a:stretch>
            <a:fillRect/>
          </a:stretch>
        </p:blipFill>
        <p:spPr>
          <a:xfrm>
            <a:off x="259950" y="807952"/>
            <a:ext cx="5730225" cy="2865100"/>
          </a:xfrm>
          <a:prstGeom prst="rect">
            <a:avLst/>
          </a:prstGeom>
          <a:noFill/>
          <a:ln>
            <a:noFill/>
          </a:ln>
        </p:spPr>
      </p:pic>
      <p:sp>
        <p:nvSpPr>
          <p:cNvPr id="249" name="Google Shape;249;p34"/>
          <p:cNvSpPr txBox="1"/>
          <p:nvPr/>
        </p:nvSpPr>
        <p:spPr>
          <a:xfrm>
            <a:off x="6035600" y="894175"/>
            <a:ext cx="3032400" cy="2385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en" sz="1300"/>
              <a:t>Max 30 Co-ed participants (11 allocated for female hockey players)</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19 boy spots filled in 17 mins!</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24/30 spots filled - 6 remaining held for girls (can be filled with boys closer to deadline)</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42 boys currently on waiting list</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p:nvPr/>
        </p:nvSpPr>
        <p:spPr>
          <a:xfrm>
            <a:off x="1275302" y="3157810"/>
            <a:ext cx="3296700" cy="504300"/>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800">
                <a:solidFill>
                  <a:schemeClr val="lt1"/>
                </a:solidFill>
              </a:rPr>
              <a:t>Ice Scheduler</a:t>
            </a:r>
            <a:endParaRPr sz="900"/>
          </a:p>
        </p:txBody>
      </p:sp>
      <p:sp>
        <p:nvSpPr>
          <p:cNvPr id="255" name="Google Shape;255;p35"/>
          <p:cNvSpPr/>
          <p:nvPr/>
        </p:nvSpPr>
        <p:spPr>
          <a:xfrm>
            <a:off x="4572000" y="3157810"/>
            <a:ext cx="2838600" cy="5043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rPr>
              <a:t>Paul Thibideau</a:t>
            </a:r>
            <a:r>
              <a:rPr b="1" lang="en" sz="2700">
                <a:solidFill>
                  <a:schemeClr val="lt1"/>
                </a:solidFill>
                <a:latin typeface="Arial"/>
                <a:ea typeface="Arial"/>
                <a:cs typeface="Arial"/>
                <a:sym typeface="Arial"/>
              </a:rPr>
              <a:t> </a:t>
            </a:r>
            <a:endParaRPr sz="1100"/>
          </a:p>
        </p:txBody>
      </p:sp>
      <p:pic>
        <p:nvPicPr>
          <p:cNvPr id="256" name="Google Shape;256;p35"/>
          <p:cNvPicPr preferRelativeResize="0"/>
          <p:nvPr/>
        </p:nvPicPr>
        <p:blipFill rotWithShape="1">
          <a:blip r:embed="rId3">
            <a:alphaModFix/>
          </a:blip>
          <a:srcRect b="0" l="0" r="0" t="0"/>
          <a:stretch/>
        </p:blipFill>
        <p:spPr>
          <a:xfrm>
            <a:off x="3111716" y="1720850"/>
            <a:ext cx="2766222" cy="10803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                 ICE REPORT</a:t>
            </a:r>
            <a:endParaRPr b="1" i="0" sz="2100" u="none" cap="none" strike="noStrike">
              <a:solidFill>
                <a:schemeClr val="lt1"/>
              </a:solidFill>
              <a:latin typeface="Arial"/>
              <a:ea typeface="Arial"/>
              <a:cs typeface="Arial"/>
              <a:sym typeface="Arial"/>
            </a:endParaRPr>
          </a:p>
        </p:txBody>
      </p:sp>
      <p:cxnSp>
        <p:nvCxnSpPr>
          <p:cNvPr id="262" name="Google Shape;262;p36"/>
          <p:cNvCxnSpPr/>
          <p:nvPr/>
        </p:nvCxnSpPr>
        <p:spPr>
          <a:xfrm>
            <a:off x="85879" y="2629718"/>
            <a:ext cx="6253898" cy="0"/>
          </a:xfrm>
          <a:prstGeom prst="straightConnector1">
            <a:avLst/>
          </a:prstGeom>
          <a:noFill/>
          <a:ln>
            <a:noFill/>
          </a:ln>
        </p:spPr>
      </p:cxnSp>
      <p:pic>
        <p:nvPicPr>
          <p:cNvPr id="263" name="Google Shape;263;p36"/>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grpSp>
        <p:nvGrpSpPr>
          <p:cNvPr id="264" name="Google Shape;264;p36"/>
          <p:cNvGrpSpPr/>
          <p:nvPr/>
        </p:nvGrpSpPr>
        <p:grpSpPr>
          <a:xfrm>
            <a:off x="175175" y="1158250"/>
            <a:ext cx="4006173" cy="3163200"/>
            <a:chOff x="2918375" y="1158250"/>
            <a:chExt cx="4006173" cy="3163200"/>
          </a:xfrm>
        </p:grpSpPr>
        <p:sp>
          <p:nvSpPr>
            <p:cNvPr id="265" name="Google Shape;265;p36"/>
            <p:cNvSpPr/>
            <p:nvPr/>
          </p:nvSpPr>
          <p:spPr>
            <a:xfrm>
              <a:off x="2918375" y="3444725"/>
              <a:ext cx="3221700" cy="456600"/>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6" name="Google Shape;266;p36"/>
            <p:cNvSpPr txBox="1"/>
            <p:nvPr/>
          </p:nvSpPr>
          <p:spPr>
            <a:xfrm>
              <a:off x="2953749" y="1158250"/>
              <a:ext cx="3970800" cy="3163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rPr lang="en" sz="2100">
                  <a:solidFill>
                    <a:schemeClr val="dk1"/>
                  </a:solidFill>
                  <a:latin typeface="Arial"/>
                  <a:ea typeface="Arial"/>
                  <a:cs typeface="Arial"/>
                  <a:sym typeface="Arial"/>
                </a:rPr>
                <a:t>2017/18 - </a:t>
              </a:r>
              <a:r>
                <a:rPr b="1" lang="en" sz="2100">
                  <a:solidFill>
                    <a:schemeClr val="dk1"/>
                  </a:solidFill>
                  <a:latin typeface="Arial"/>
                  <a:ea typeface="Arial"/>
                  <a:cs typeface="Arial"/>
                  <a:sym typeface="Arial"/>
                </a:rPr>
                <a:t>$22,554</a:t>
              </a:r>
              <a:endParaRPr sz="1100"/>
            </a:p>
            <a:p>
              <a:pPr indent="0" lvl="0" marL="0" marR="0" rtl="0" algn="l">
                <a:spcBef>
                  <a:spcPts val="0"/>
                </a:spcBef>
                <a:spcAft>
                  <a:spcPts val="0"/>
                </a:spcAft>
                <a:buNone/>
              </a:pPr>
              <a:r>
                <a:rPr lang="en" sz="2100">
                  <a:solidFill>
                    <a:schemeClr val="dk1"/>
                  </a:solidFill>
                  <a:latin typeface="Arial"/>
                  <a:ea typeface="Arial"/>
                  <a:cs typeface="Arial"/>
                  <a:sym typeface="Arial"/>
                </a:rPr>
                <a:t>2018/19 - </a:t>
              </a:r>
              <a:r>
                <a:rPr b="1" lang="en" sz="2100">
                  <a:solidFill>
                    <a:schemeClr val="dk1"/>
                  </a:solidFill>
                  <a:latin typeface="Arial"/>
                  <a:ea typeface="Arial"/>
                  <a:cs typeface="Arial"/>
                  <a:sym typeface="Arial"/>
                </a:rPr>
                <a:t>$20,050</a:t>
              </a:r>
              <a:endParaRPr sz="1100"/>
            </a:p>
            <a:p>
              <a:pPr indent="0" lvl="0" marL="0" marR="0" rtl="0" algn="l">
                <a:spcBef>
                  <a:spcPts val="0"/>
                </a:spcBef>
                <a:spcAft>
                  <a:spcPts val="0"/>
                </a:spcAft>
                <a:buNone/>
              </a:pPr>
              <a:r>
                <a:rPr lang="en" sz="2100">
                  <a:solidFill>
                    <a:schemeClr val="dk1"/>
                  </a:solidFill>
                  <a:latin typeface="Arial"/>
                  <a:ea typeface="Arial"/>
                  <a:cs typeface="Arial"/>
                  <a:sym typeface="Arial"/>
                </a:rPr>
                <a:t>2019/20 - </a:t>
              </a:r>
              <a:r>
                <a:rPr b="1" lang="en" sz="2100">
                  <a:solidFill>
                    <a:schemeClr val="dk1"/>
                  </a:solidFill>
                  <a:latin typeface="Arial"/>
                  <a:ea typeface="Arial"/>
                  <a:cs typeface="Arial"/>
                  <a:sym typeface="Arial"/>
                </a:rPr>
                <a:t>$22,431</a:t>
              </a:r>
              <a:endParaRPr sz="1100"/>
            </a:p>
            <a:p>
              <a:pPr indent="0" lvl="0" marL="0" marR="0" rtl="0" algn="l">
                <a:spcBef>
                  <a:spcPts val="0"/>
                </a:spcBef>
                <a:spcAft>
                  <a:spcPts val="0"/>
                </a:spcAft>
                <a:buNone/>
              </a:pPr>
              <a:r>
                <a:rPr lang="en" sz="2100">
                  <a:solidFill>
                    <a:schemeClr val="dk1"/>
                  </a:solidFill>
                  <a:latin typeface="Arial"/>
                  <a:ea typeface="Arial"/>
                  <a:cs typeface="Arial"/>
                  <a:sym typeface="Arial"/>
                </a:rPr>
                <a:t>2020/22 - </a:t>
              </a:r>
              <a:r>
                <a:rPr b="1" lang="en" sz="2100">
                  <a:solidFill>
                    <a:schemeClr val="dk1"/>
                  </a:solidFill>
                  <a:latin typeface="Arial"/>
                  <a:ea typeface="Arial"/>
                  <a:cs typeface="Arial"/>
                  <a:sym typeface="Arial"/>
                </a:rPr>
                <a:t>$6,246</a:t>
              </a:r>
              <a:endParaRPr b="1" sz="2100">
                <a:solidFill>
                  <a:schemeClr val="dk1"/>
                </a:solidFill>
                <a:latin typeface="Arial"/>
                <a:ea typeface="Arial"/>
                <a:cs typeface="Arial"/>
                <a:sym typeface="Arial"/>
              </a:endParaRPr>
            </a:p>
            <a:p>
              <a:pPr indent="0" lvl="0" marL="0" marR="0" rtl="0" algn="l">
                <a:spcBef>
                  <a:spcPts val="0"/>
                </a:spcBef>
                <a:spcAft>
                  <a:spcPts val="0"/>
                </a:spcAft>
                <a:buNone/>
              </a:pPr>
              <a:r>
                <a:rPr lang="en" sz="2100">
                  <a:solidFill>
                    <a:schemeClr val="dk1"/>
                  </a:solidFill>
                </a:rPr>
                <a:t>2021/22</a:t>
              </a:r>
              <a:r>
                <a:rPr b="1" lang="en" sz="2100">
                  <a:solidFill>
                    <a:schemeClr val="dk1"/>
                  </a:solidFill>
                </a:rPr>
                <a:t> - $8,967</a:t>
              </a:r>
              <a:endParaRPr b="1" sz="2100">
                <a:solidFill>
                  <a:schemeClr val="dk1"/>
                </a:solidFill>
              </a:endParaRPr>
            </a:p>
            <a:p>
              <a:pPr indent="0" lvl="0" marL="0" marR="0" rtl="0" algn="l">
                <a:spcBef>
                  <a:spcPts val="0"/>
                </a:spcBef>
                <a:spcAft>
                  <a:spcPts val="0"/>
                </a:spcAft>
                <a:buNone/>
              </a:pPr>
              <a:r>
                <a:rPr lang="en" sz="3000">
                  <a:solidFill>
                    <a:schemeClr val="lt1"/>
                  </a:solidFill>
                  <a:latin typeface="Arial"/>
                  <a:ea typeface="Arial"/>
                  <a:cs typeface="Arial"/>
                  <a:sym typeface="Arial"/>
                </a:rPr>
                <a:t>202</a:t>
              </a:r>
              <a:r>
                <a:rPr lang="en" sz="3000">
                  <a:solidFill>
                    <a:schemeClr val="lt1"/>
                  </a:solidFill>
                </a:rPr>
                <a:t>2</a:t>
              </a:r>
              <a:r>
                <a:rPr lang="en" sz="3000">
                  <a:solidFill>
                    <a:schemeClr val="lt1"/>
                  </a:solidFill>
                  <a:latin typeface="Arial"/>
                  <a:ea typeface="Arial"/>
                  <a:cs typeface="Arial"/>
                  <a:sym typeface="Arial"/>
                </a:rPr>
                <a:t>/2</a:t>
              </a:r>
              <a:r>
                <a:rPr lang="en" sz="3000">
                  <a:solidFill>
                    <a:schemeClr val="lt1"/>
                  </a:solidFill>
                </a:rPr>
                <a:t>3</a:t>
              </a:r>
              <a:r>
                <a:rPr lang="en" sz="3000">
                  <a:solidFill>
                    <a:schemeClr val="lt1"/>
                  </a:solidFill>
                  <a:latin typeface="Arial"/>
                  <a:ea typeface="Arial"/>
                  <a:cs typeface="Arial"/>
                  <a:sym typeface="Arial"/>
                </a:rPr>
                <a:t> - </a:t>
              </a:r>
              <a:r>
                <a:rPr b="1" lang="en" sz="3000">
                  <a:solidFill>
                    <a:schemeClr val="lt1"/>
                  </a:solidFill>
                  <a:latin typeface="Arial"/>
                  <a:ea typeface="Arial"/>
                  <a:cs typeface="Arial"/>
                  <a:sym typeface="Arial"/>
                </a:rPr>
                <a:t>$</a:t>
              </a:r>
              <a:r>
                <a:rPr b="1" lang="en" sz="3000">
                  <a:solidFill>
                    <a:schemeClr val="lt1"/>
                  </a:solidFill>
                </a:rPr>
                <a:t>11</a:t>
              </a:r>
              <a:r>
                <a:rPr b="1" lang="en" sz="3000">
                  <a:solidFill>
                    <a:schemeClr val="lt1"/>
                  </a:solidFill>
                  <a:latin typeface="Arial"/>
                  <a:ea typeface="Arial"/>
                  <a:cs typeface="Arial"/>
                  <a:sym typeface="Arial"/>
                </a:rPr>
                <a:t>,</a:t>
              </a:r>
              <a:r>
                <a:rPr b="1" lang="en" sz="3000">
                  <a:solidFill>
                    <a:schemeClr val="lt1"/>
                  </a:solidFill>
                  <a:latin typeface="Arial"/>
                  <a:ea typeface="Arial"/>
                  <a:cs typeface="Arial"/>
                  <a:sym typeface="Arial"/>
                </a:rPr>
                <a:t>9</a:t>
              </a:r>
              <a:r>
                <a:rPr b="1" lang="en" sz="3000">
                  <a:solidFill>
                    <a:schemeClr val="lt1"/>
                  </a:solidFill>
                </a:rPr>
                <a:t>00</a:t>
              </a:r>
              <a:r>
                <a:rPr b="1" lang="en" sz="3000">
                  <a:solidFill>
                    <a:schemeClr val="lt1"/>
                  </a:solidFill>
                  <a:latin typeface="Arial"/>
                  <a:ea typeface="Arial"/>
                  <a:cs typeface="Arial"/>
                  <a:sym typeface="Arial"/>
                </a:rPr>
                <a:t>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267" name="Google Shape;267;p36"/>
          <p:cNvSpPr/>
          <p:nvPr/>
        </p:nvSpPr>
        <p:spPr>
          <a:xfrm>
            <a:off x="76200" y="980075"/>
            <a:ext cx="4198500" cy="621600"/>
          </a:xfrm>
          <a:prstGeom prst="rect">
            <a:avLst/>
          </a:prstGeom>
          <a:solidFill>
            <a:srgbClr val="CF2026"/>
          </a:solidFill>
          <a:ln>
            <a:noFill/>
          </a:ln>
        </p:spPr>
        <p:txBody>
          <a:bodyPr anchorCtr="0" anchor="ctr" bIns="34275" lIns="114300" spcFirstLastPara="1" rIns="68575" wrap="square" tIns="34275">
            <a:noAutofit/>
          </a:bodyPr>
          <a:lstStyle/>
          <a:p>
            <a:pPr indent="0" lvl="1" marL="0" marR="0" rtl="0" algn="l">
              <a:spcBef>
                <a:spcPts val="0"/>
              </a:spcBef>
              <a:spcAft>
                <a:spcPts val="0"/>
              </a:spcAft>
              <a:buNone/>
            </a:pPr>
            <a:r>
              <a:rPr b="1" i="0" lang="en" sz="3100" u="none" cap="none" strike="noStrike">
                <a:solidFill>
                  <a:schemeClr val="lt1"/>
                </a:solidFill>
                <a:latin typeface="Arial"/>
                <a:ea typeface="Arial"/>
                <a:cs typeface="Arial"/>
                <a:sym typeface="Arial"/>
              </a:rPr>
              <a:t>Wasted Ice Summary</a:t>
            </a:r>
            <a:endParaRPr sz="600"/>
          </a:p>
        </p:txBody>
      </p:sp>
      <p:sp>
        <p:nvSpPr>
          <p:cNvPr id="268" name="Google Shape;268;p36"/>
          <p:cNvSpPr/>
          <p:nvPr/>
        </p:nvSpPr>
        <p:spPr>
          <a:xfrm>
            <a:off x="419100" y="4274820"/>
            <a:ext cx="8133168" cy="654244"/>
          </a:xfrm>
          <a:prstGeom prst="rect">
            <a:avLst/>
          </a:prstGeom>
          <a:solidFill>
            <a:schemeClr val="dk1"/>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100" u="none" cap="none" strike="noStrike">
                <a:solidFill>
                  <a:schemeClr val="lt1"/>
                </a:solidFill>
                <a:latin typeface="Arial"/>
                <a:ea typeface="Arial"/>
                <a:cs typeface="Arial"/>
                <a:sym typeface="Arial"/>
              </a:rPr>
              <a:t>ICE RENTAL W</a:t>
            </a:r>
            <a:r>
              <a:rPr b="1" lang="en" sz="2100">
                <a:solidFill>
                  <a:schemeClr val="lt1"/>
                </a:solidFill>
              </a:rPr>
              <a:t>AS SIGNIFICANTLY LOWER IN 2021/22 AND WILL BE INCREASING IN 2022/23</a:t>
            </a:r>
            <a:endParaRPr b="1" i="0" sz="2100" u="none" cap="none" strike="noStrike">
              <a:solidFill>
                <a:schemeClr val="lt1"/>
              </a:solidFill>
              <a:latin typeface="Arial"/>
              <a:ea typeface="Arial"/>
              <a:cs typeface="Arial"/>
              <a:sym typeface="Arial"/>
            </a:endParaRPr>
          </a:p>
        </p:txBody>
      </p:sp>
      <p:sp>
        <p:nvSpPr>
          <p:cNvPr id="269" name="Google Shape;269;p36"/>
          <p:cNvSpPr/>
          <p:nvPr/>
        </p:nvSpPr>
        <p:spPr>
          <a:xfrm>
            <a:off x="4353775" y="980075"/>
            <a:ext cx="4198500" cy="621600"/>
          </a:xfrm>
          <a:prstGeom prst="rect">
            <a:avLst/>
          </a:prstGeom>
          <a:solidFill>
            <a:srgbClr val="CF2026"/>
          </a:solidFill>
          <a:ln>
            <a:noFill/>
          </a:ln>
        </p:spPr>
        <p:txBody>
          <a:bodyPr anchorCtr="0" anchor="ctr" bIns="34275" lIns="114300" spcFirstLastPara="1" rIns="68575" wrap="square" tIns="34275">
            <a:noAutofit/>
          </a:bodyPr>
          <a:lstStyle/>
          <a:p>
            <a:pPr indent="0" lvl="1" marL="0" marR="0" rtl="0" algn="l">
              <a:spcBef>
                <a:spcPts val="0"/>
              </a:spcBef>
              <a:spcAft>
                <a:spcPts val="0"/>
              </a:spcAft>
              <a:buNone/>
            </a:pPr>
            <a:r>
              <a:rPr b="1" lang="en" sz="3100">
                <a:solidFill>
                  <a:schemeClr val="lt1"/>
                </a:solidFill>
              </a:rPr>
              <a:t>Rates</a:t>
            </a:r>
            <a:endParaRPr sz="600"/>
          </a:p>
        </p:txBody>
      </p:sp>
      <p:sp>
        <p:nvSpPr>
          <p:cNvPr id="270" name="Google Shape;270;p36"/>
          <p:cNvSpPr txBox="1"/>
          <p:nvPr/>
        </p:nvSpPr>
        <p:spPr>
          <a:xfrm>
            <a:off x="4477750" y="1158250"/>
            <a:ext cx="4074600" cy="2855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Char char="●"/>
            </a:pPr>
            <a:r>
              <a:rPr lang="en" sz="1300">
                <a:solidFill>
                  <a:schemeClr val="dk1"/>
                </a:solidFill>
              </a:rPr>
              <a:t>CHP 2021/22 rate $180 per hour for prime time. CHP 2022/23 rate $211.14 per hour (which is the same as all HRM owned facilities).</a:t>
            </a:r>
            <a:endParaRPr sz="1300">
              <a:solidFill>
                <a:schemeClr val="dk1"/>
              </a:solidFill>
            </a:endParaRPr>
          </a:p>
          <a:p>
            <a:pPr indent="-311150" lvl="0" marL="457200" marR="0" rtl="0" algn="l">
              <a:spcBef>
                <a:spcPts val="0"/>
              </a:spcBef>
              <a:spcAft>
                <a:spcPts val="0"/>
              </a:spcAft>
              <a:buClr>
                <a:schemeClr val="dk1"/>
              </a:buClr>
              <a:buSzPts val="1300"/>
              <a:buChar char="●"/>
            </a:pPr>
            <a:r>
              <a:rPr lang="en" sz="1300">
                <a:solidFill>
                  <a:schemeClr val="dk1"/>
                </a:solidFill>
              </a:rPr>
              <a:t>Shearwater 2021/22 rate $200 per hour (no change expected).</a:t>
            </a:r>
            <a:endParaRPr sz="1300">
              <a:solidFill>
                <a:schemeClr val="dk1"/>
              </a:solidFill>
            </a:endParaRPr>
          </a:p>
          <a:p>
            <a:pPr indent="-311150" lvl="0" marL="457200" marR="0" rtl="0" algn="l">
              <a:spcBef>
                <a:spcPts val="0"/>
              </a:spcBef>
              <a:spcAft>
                <a:spcPts val="0"/>
              </a:spcAft>
              <a:buClr>
                <a:schemeClr val="dk1"/>
              </a:buClr>
              <a:buSzPts val="1300"/>
              <a:buChar char="●"/>
            </a:pPr>
            <a:r>
              <a:rPr lang="en" sz="1300">
                <a:solidFill>
                  <a:schemeClr val="dk1"/>
                </a:solidFill>
              </a:rPr>
              <a:t>East Coast Varsity 2021/22 rate $245 per hour (no change expected).</a:t>
            </a:r>
            <a:endParaRPr sz="1300">
              <a:solidFill>
                <a:schemeClr val="dk1"/>
              </a:solidFill>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                 ICE REPORT</a:t>
            </a:r>
            <a:endParaRPr b="1" i="0" sz="2100" u="none" cap="none" strike="noStrike">
              <a:solidFill>
                <a:schemeClr val="lt1"/>
              </a:solidFill>
              <a:latin typeface="Arial"/>
              <a:ea typeface="Arial"/>
              <a:cs typeface="Arial"/>
              <a:sym typeface="Arial"/>
            </a:endParaRPr>
          </a:p>
        </p:txBody>
      </p:sp>
      <p:cxnSp>
        <p:nvCxnSpPr>
          <p:cNvPr id="276" name="Google Shape;276;p37"/>
          <p:cNvCxnSpPr/>
          <p:nvPr/>
        </p:nvCxnSpPr>
        <p:spPr>
          <a:xfrm>
            <a:off x="85879" y="2629718"/>
            <a:ext cx="6253800" cy="0"/>
          </a:xfrm>
          <a:prstGeom prst="straightConnector1">
            <a:avLst/>
          </a:prstGeom>
          <a:noFill/>
          <a:ln>
            <a:noFill/>
          </a:ln>
        </p:spPr>
      </p:cxnSp>
      <p:pic>
        <p:nvPicPr>
          <p:cNvPr id="277" name="Google Shape;277;p37"/>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278" name="Google Shape;278;p37"/>
          <p:cNvSpPr/>
          <p:nvPr/>
        </p:nvSpPr>
        <p:spPr>
          <a:xfrm>
            <a:off x="76200" y="980075"/>
            <a:ext cx="8486700" cy="621600"/>
          </a:xfrm>
          <a:prstGeom prst="rect">
            <a:avLst/>
          </a:prstGeom>
          <a:solidFill>
            <a:srgbClr val="CF2026"/>
          </a:solidFill>
          <a:ln>
            <a:noFill/>
          </a:ln>
        </p:spPr>
        <p:txBody>
          <a:bodyPr anchorCtr="0" anchor="ctr" bIns="34275" lIns="114300" spcFirstLastPara="1" rIns="68575" wrap="square" tIns="34275">
            <a:noAutofit/>
          </a:bodyPr>
          <a:lstStyle/>
          <a:p>
            <a:pPr indent="0" lvl="1" marL="0" marR="0" rtl="0" algn="l">
              <a:spcBef>
                <a:spcPts val="0"/>
              </a:spcBef>
              <a:spcAft>
                <a:spcPts val="0"/>
              </a:spcAft>
              <a:buNone/>
            </a:pPr>
            <a:r>
              <a:rPr b="1" lang="en" sz="3100">
                <a:solidFill>
                  <a:schemeClr val="lt1"/>
                </a:solidFill>
              </a:rPr>
              <a:t>News &amp; Notes</a:t>
            </a:r>
            <a:endParaRPr sz="600"/>
          </a:p>
        </p:txBody>
      </p:sp>
      <p:sp>
        <p:nvSpPr>
          <p:cNvPr id="279" name="Google Shape;279;p37"/>
          <p:cNvSpPr txBox="1"/>
          <p:nvPr/>
        </p:nvSpPr>
        <p:spPr>
          <a:xfrm>
            <a:off x="4474850" y="1158250"/>
            <a:ext cx="4077600" cy="365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Char char="●"/>
            </a:pPr>
            <a:r>
              <a:rPr lang="en" sz="1300">
                <a:solidFill>
                  <a:schemeClr val="dk1"/>
                </a:solidFill>
              </a:rPr>
              <a:t>In 2023/24, there will be more pressure on scheduling with the need for more development ice times, fitting in the Bauer First Shift program, the hopeful return of U13 AAA team and there is potential for U15 A and U13 AA games to be expanded to 90 minutes (80 minutes for the game and 10 minutes for resurfacing).</a:t>
            </a:r>
            <a:endParaRPr sz="1300">
              <a:solidFill>
                <a:schemeClr val="dk1"/>
              </a:solidFill>
            </a:endParaRPr>
          </a:p>
          <a:p>
            <a:pPr indent="-311150" lvl="0" marL="457200" marR="0" rtl="0" algn="l">
              <a:spcBef>
                <a:spcPts val="0"/>
              </a:spcBef>
              <a:spcAft>
                <a:spcPts val="0"/>
              </a:spcAft>
              <a:buClr>
                <a:schemeClr val="dk1"/>
              </a:buClr>
              <a:buSzPts val="1300"/>
              <a:buChar char="●"/>
            </a:pPr>
            <a:r>
              <a:rPr lang="en" sz="1300">
                <a:solidFill>
                  <a:schemeClr val="dk1"/>
                </a:solidFill>
              </a:rPr>
              <a:t>In 2022/23, C level teams had a lot of single team practices because of scheduling conflicts. In 2023/24, C level teams should expect more shared ice practices.</a:t>
            </a:r>
            <a:endParaRPr sz="1300">
              <a:solidFill>
                <a:schemeClr val="dk1"/>
              </a:solidFill>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80" name="Google Shape;280;p37"/>
          <p:cNvSpPr txBox="1"/>
          <p:nvPr/>
        </p:nvSpPr>
        <p:spPr>
          <a:xfrm>
            <a:off x="131450" y="1158250"/>
            <a:ext cx="4077600" cy="4056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311150" lvl="0" marL="457200" marR="0" rtl="0" algn="l">
              <a:spcBef>
                <a:spcPts val="0"/>
              </a:spcBef>
              <a:spcAft>
                <a:spcPts val="0"/>
              </a:spcAft>
              <a:buClr>
                <a:schemeClr val="dk1"/>
              </a:buClr>
              <a:buSzPts val="1300"/>
              <a:buChar char="●"/>
            </a:pPr>
            <a:r>
              <a:rPr lang="en" sz="1300">
                <a:solidFill>
                  <a:schemeClr val="dk1"/>
                </a:solidFill>
              </a:rPr>
              <a:t>In 2022/23, ice was made available for goalie development. In 2023/24, an effort will be made  to have more ice available for development for all members.</a:t>
            </a:r>
            <a:endParaRPr sz="1300">
              <a:solidFill>
                <a:schemeClr val="dk1"/>
              </a:solidFill>
            </a:endParaRPr>
          </a:p>
          <a:p>
            <a:pPr indent="-311150" lvl="0" marL="457200" marR="0" rtl="0" algn="l">
              <a:spcBef>
                <a:spcPts val="0"/>
              </a:spcBef>
              <a:spcAft>
                <a:spcPts val="0"/>
              </a:spcAft>
              <a:buClr>
                <a:schemeClr val="dk1"/>
              </a:buClr>
              <a:buSzPts val="1300"/>
              <a:buChar char="●"/>
            </a:pPr>
            <a:r>
              <a:rPr lang="en" sz="1300">
                <a:solidFill>
                  <a:schemeClr val="dk1"/>
                </a:solidFill>
              </a:rPr>
              <a:t>In 2022/23, games didn’t start until November which caused scheduling issues that lasted the entire season. In 2023/24, the games are supposed to start earlier so this should help with scheduling.</a:t>
            </a:r>
            <a:endParaRPr sz="1300">
              <a:solidFill>
                <a:schemeClr val="dk1"/>
              </a:solidFill>
            </a:endParaRPr>
          </a:p>
          <a:p>
            <a:pPr indent="-311150" lvl="0" marL="457200" marR="0" rtl="0" algn="l">
              <a:spcBef>
                <a:spcPts val="0"/>
              </a:spcBef>
              <a:spcAft>
                <a:spcPts val="0"/>
              </a:spcAft>
              <a:buClr>
                <a:schemeClr val="dk1"/>
              </a:buClr>
              <a:buSzPts val="1300"/>
              <a:buChar char="●"/>
            </a:pPr>
            <a:r>
              <a:rPr lang="en" sz="1300">
                <a:solidFill>
                  <a:schemeClr val="dk1"/>
                </a:solidFill>
              </a:rPr>
              <a:t>HRM has allocated the association 75 hours of ice per week for the 2023/24 season but we may not be able to secure 75 hours from CHP and Shearwater. All ice surfaces will be contacted to try to secure at least 75 hours.</a:t>
            </a:r>
            <a:endParaRPr sz="1300">
              <a:solidFill>
                <a:schemeClr val="dk1"/>
              </a:solidFill>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p:nvPr/>
        </p:nvSpPr>
        <p:spPr>
          <a:xfrm>
            <a:off x="1275302" y="3157810"/>
            <a:ext cx="3296699"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chemeClr val="lt1"/>
                </a:solidFill>
                <a:latin typeface="Arial"/>
                <a:ea typeface="Arial"/>
                <a:cs typeface="Arial"/>
                <a:sym typeface="Arial"/>
              </a:rPr>
              <a:t>VICE PRESIDENT</a:t>
            </a:r>
            <a:endParaRPr sz="1000"/>
          </a:p>
        </p:txBody>
      </p:sp>
      <p:sp>
        <p:nvSpPr>
          <p:cNvPr id="286" name="Google Shape;286;p38"/>
          <p:cNvSpPr/>
          <p:nvPr/>
        </p:nvSpPr>
        <p:spPr>
          <a:xfrm>
            <a:off x="4572000" y="3157810"/>
            <a:ext cx="2838451"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700">
                <a:solidFill>
                  <a:schemeClr val="lt1"/>
                </a:solidFill>
                <a:latin typeface="Arial"/>
                <a:ea typeface="Arial"/>
                <a:cs typeface="Arial"/>
                <a:sym typeface="Arial"/>
              </a:rPr>
              <a:t>PERRY MASON </a:t>
            </a:r>
            <a:endParaRPr sz="1100"/>
          </a:p>
        </p:txBody>
      </p:sp>
      <p:pic>
        <p:nvPicPr>
          <p:cNvPr id="287" name="Google Shape;287;p38"/>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p:nvPr/>
        </p:nvSpPr>
        <p:spPr>
          <a:xfrm>
            <a:off x="0" y="300650"/>
            <a:ext cx="9144000" cy="6384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rPr b="1" i="0" lang="en" sz="2100" u="none" cap="none" strike="noStrike">
                <a:solidFill>
                  <a:schemeClr val="lt1"/>
                </a:solidFill>
                <a:latin typeface="Arial"/>
                <a:ea typeface="Arial"/>
                <a:cs typeface="Arial"/>
                <a:sym typeface="Arial"/>
              </a:rPr>
              <a:t>  VICE PRESIDENTS REPORT  	SUSPENSIONS/DISCIPLINE</a:t>
            </a:r>
            <a:endParaRPr b="1" i="0" sz="2100" u="none" cap="none" strike="noStrike">
              <a:solidFill>
                <a:schemeClr val="lt1"/>
              </a:solidFill>
              <a:latin typeface="Arial"/>
              <a:ea typeface="Arial"/>
              <a:cs typeface="Arial"/>
              <a:sym typeface="Arial"/>
            </a:endParaRPr>
          </a:p>
        </p:txBody>
      </p:sp>
      <p:cxnSp>
        <p:nvCxnSpPr>
          <p:cNvPr id="293" name="Google Shape;293;p39"/>
          <p:cNvCxnSpPr/>
          <p:nvPr/>
        </p:nvCxnSpPr>
        <p:spPr>
          <a:xfrm>
            <a:off x="85879" y="2629718"/>
            <a:ext cx="6253898" cy="0"/>
          </a:xfrm>
          <a:prstGeom prst="straightConnector1">
            <a:avLst/>
          </a:prstGeom>
          <a:noFill/>
          <a:ln>
            <a:noFill/>
          </a:ln>
        </p:spPr>
      </p:cxnSp>
      <p:pic>
        <p:nvPicPr>
          <p:cNvPr id="294" name="Google Shape;294;p39"/>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295" name="Google Shape;295;p39"/>
          <p:cNvSpPr txBox="1"/>
          <p:nvPr/>
        </p:nvSpPr>
        <p:spPr>
          <a:xfrm>
            <a:off x="281053" y="980071"/>
            <a:ext cx="8581800" cy="2570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3" marL="1460500" marR="0" rtl="0" algn="l">
              <a:spcBef>
                <a:spcPts val="900"/>
              </a:spcBef>
              <a:spcAft>
                <a:spcPts val="0"/>
              </a:spcAft>
              <a:buClr>
                <a:schemeClr val="dk1"/>
              </a:buClr>
              <a:buSzPts val="3000"/>
              <a:buFont typeface="Arial"/>
              <a:buChar char="•"/>
            </a:pPr>
            <a:r>
              <a:rPr b="1" lang="en" sz="3000">
                <a:solidFill>
                  <a:schemeClr val="dk1"/>
                </a:solidFill>
              </a:rPr>
              <a:t>34</a:t>
            </a:r>
            <a:r>
              <a:rPr b="0" i="0" lang="en" sz="3000" u="none" cap="none" strike="noStrike">
                <a:solidFill>
                  <a:schemeClr val="dk1"/>
                </a:solidFill>
                <a:latin typeface="Calibri"/>
                <a:ea typeface="Calibri"/>
                <a:cs typeface="Calibri"/>
                <a:sym typeface="Calibri"/>
              </a:rPr>
              <a:t> Players Suspended</a:t>
            </a:r>
            <a:endParaRPr sz="1100"/>
          </a:p>
          <a:p>
            <a:pPr indent="-342900" lvl="3" marL="1460500" marR="0" rtl="0" algn="l">
              <a:spcBef>
                <a:spcPts val="0"/>
              </a:spcBef>
              <a:spcAft>
                <a:spcPts val="0"/>
              </a:spcAft>
              <a:buClr>
                <a:schemeClr val="dk1"/>
              </a:buClr>
              <a:buSzPts val="3000"/>
              <a:buFont typeface="Arial"/>
              <a:buChar char="•"/>
            </a:pPr>
            <a:r>
              <a:rPr b="1" lang="en" sz="3000">
                <a:solidFill>
                  <a:schemeClr val="dk1"/>
                </a:solidFill>
              </a:rPr>
              <a:t>8</a:t>
            </a:r>
            <a:r>
              <a:rPr b="0" i="0" lang="en" sz="3000" u="none" cap="none" strike="noStrike">
                <a:solidFill>
                  <a:schemeClr val="dk1"/>
                </a:solidFill>
                <a:latin typeface="Calibri"/>
                <a:ea typeface="Calibri"/>
                <a:cs typeface="Calibri"/>
                <a:sym typeface="Calibri"/>
              </a:rPr>
              <a:t> Coaches Suspended</a:t>
            </a:r>
            <a:endParaRPr sz="1100"/>
          </a:p>
          <a:p>
            <a:pPr indent="0" lvl="0" marL="1828800" marR="0" rtl="0" algn="l">
              <a:spcBef>
                <a:spcPts val="0"/>
              </a:spcBef>
              <a:spcAft>
                <a:spcPts val="0"/>
              </a:spcAft>
              <a:buNone/>
            </a:pPr>
            <a:r>
              <a:t/>
            </a:r>
            <a:endParaRPr sz="1100"/>
          </a:p>
        </p:txBody>
      </p:sp>
      <p:sp>
        <p:nvSpPr>
          <p:cNvPr id="296" name="Google Shape;296;p39"/>
          <p:cNvSpPr/>
          <p:nvPr/>
        </p:nvSpPr>
        <p:spPr>
          <a:xfrm>
            <a:off x="0" y="1254349"/>
            <a:ext cx="6441300" cy="9390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ctr">
              <a:spcBef>
                <a:spcPts val="0"/>
              </a:spcBef>
              <a:spcAft>
                <a:spcPts val="0"/>
              </a:spcAft>
              <a:buNone/>
            </a:pPr>
            <a:r>
              <a:rPr b="1" lang="en" sz="4500">
                <a:solidFill>
                  <a:schemeClr val="lt1"/>
                </a:solidFill>
              </a:rPr>
              <a:t>186</a:t>
            </a:r>
            <a:r>
              <a:rPr b="1" i="0" lang="en" sz="2100" u="none" cap="none" strike="noStrike">
                <a:solidFill>
                  <a:schemeClr val="lt1"/>
                </a:solidFill>
                <a:latin typeface="Arial"/>
                <a:ea typeface="Arial"/>
                <a:cs typeface="Arial"/>
                <a:sym typeface="Arial"/>
              </a:rPr>
              <a:t> Total GAMES Suspensions from Hockey NS </a:t>
            </a:r>
            <a:endParaRPr sz="1100"/>
          </a:p>
        </p:txBody>
      </p:sp>
      <p:pic>
        <p:nvPicPr>
          <p:cNvPr id="297" name="Google Shape;297;p39"/>
          <p:cNvPicPr preferRelativeResize="0"/>
          <p:nvPr/>
        </p:nvPicPr>
        <p:blipFill rotWithShape="1">
          <a:blip r:embed="rId4">
            <a:alphaModFix/>
          </a:blip>
          <a:srcRect b="0" l="0" r="0" t="0"/>
          <a:stretch/>
        </p:blipFill>
        <p:spPr>
          <a:xfrm>
            <a:off x="6528004" y="980073"/>
            <a:ext cx="2421520" cy="17120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cxnSp>
        <p:nvCxnSpPr>
          <p:cNvPr id="302" name="Google Shape;302;p40"/>
          <p:cNvCxnSpPr/>
          <p:nvPr/>
        </p:nvCxnSpPr>
        <p:spPr>
          <a:xfrm>
            <a:off x="85879" y="2629718"/>
            <a:ext cx="6253898" cy="0"/>
          </a:xfrm>
          <a:prstGeom prst="straightConnector1">
            <a:avLst/>
          </a:prstGeom>
          <a:noFill/>
          <a:ln>
            <a:noFill/>
          </a:ln>
        </p:spPr>
      </p:cxnSp>
      <p:sp>
        <p:nvSpPr>
          <p:cNvPr id="303" name="Google Shape;303;p40"/>
          <p:cNvSpPr/>
          <p:nvPr/>
        </p:nvSpPr>
        <p:spPr>
          <a:xfrm>
            <a:off x="405036" y="1233520"/>
            <a:ext cx="9144000" cy="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04" name="Google Shape;304;p40"/>
          <p:cNvSpPr/>
          <p:nvPr/>
        </p:nvSpPr>
        <p:spPr>
          <a:xfrm>
            <a:off x="0" y="327123"/>
            <a:ext cx="9144000" cy="4215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rPr b="1" i="0" lang="en" sz="2100" u="none" cap="none" strike="noStrike">
                <a:solidFill>
                  <a:schemeClr val="lt1"/>
                </a:solidFill>
                <a:latin typeface="Arial"/>
                <a:ea typeface="Arial"/>
                <a:cs typeface="Arial"/>
                <a:sym typeface="Arial"/>
              </a:rPr>
              <a:t> </a:t>
            </a:r>
            <a:r>
              <a:rPr b="1" i="0" lang="en" sz="2000" u="none" cap="none" strike="noStrike">
                <a:solidFill>
                  <a:schemeClr val="lt1"/>
                </a:solidFill>
                <a:latin typeface="Arial"/>
                <a:ea typeface="Arial"/>
                <a:cs typeface="Arial"/>
                <a:sym typeface="Arial"/>
              </a:rPr>
              <a:t> VICE PRESIDENTS REPORT- SUSPENSIONS/DISCIPLINE</a:t>
            </a:r>
            <a:endParaRPr b="1" i="0" sz="2000" u="none" cap="none" strike="noStrike">
              <a:solidFill>
                <a:schemeClr val="lt1"/>
              </a:solidFill>
              <a:latin typeface="Arial"/>
              <a:ea typeface="Arial"/>
              <a:cs typeface="Arial"/>
              <a:sym typeface="Arial"/>
            </a:endParaRPr>
          </a:p>
        </p:txBody>
      </p:sp>
      <p:pic>
        <p:nvPicPr>
          <p:cNvPr id="305" name="Google Shape;305;p40"/>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306" name="Google Shape;306;p40"/>
          <p:cNvPicPr preferRelativeResize="0"/>
          <p:nvPr/>
        </p:nvPicPr>
        <p:blipFill>
          <a:blip r:embed="rId4">
            <a:alphaModFix/>
          </a:blip>
          <a:stretch>
            <a:fillRect/>
          </a:stretch>
        </p:blipFill>
        <p:spPr>
          <a:xfrm>
            <a:off x="186725" y="939125"/>
            <a:ext cx="4624476" cy="3483100"/>
          </a:xfrm>
          <a:prstGeom prst="rect">
            <a:avLst/>
          </a:prstGeom>
          <a:noFill/>
          <a:ln>
            <a:noFill/>
          </a:ln>
        </p:spPr>
      </p:pic>
      <p:sp>
        <p:nvSpPr>
          <p:cNvPr id="307" name="Google Shape;307;p40"/>
          <p:cNvSpPr txBox="1"/>
          <p:nvPr/>
        </p:nvSpPr>
        <p:spPr>
          <a:xfrm>
            <a:off x="4934000" y="939125"/>
            <a:ext cx="4117800" cy="3417000"/>
          </a:xfrm>
          <a:prstGeom prst="rect">
            <a:avLst/>
          </a:prstGeom>
          <a:noFill/>
          <a:ln>
            <a:noFill/>
          </a:ln>
        </p:spPr>
        <p:txBody>
          <a:bodyPr anchorCtr="0" anchor="t" bIns="91425" lIns="91425" spcFirstLastPara="1" rIns="91425" wrap="square" tIns="91425">
            <a:spAutoFit/>
          </a:bodyPr>
          <a:lstStyle/>
          <a:p>
            <a:pPr indent="-304799" lvl="0" marL="455294" rtl="0" algn="l">
              <a:spcBef>
                <a:spcPts val="1200"/>
              </a:spcBef>
              <a:spcAft>
                <a:spcPts val="0"/>
              </a:spcAft>
              <a:buClr>
                <a:schemeClr val="dk1"/>
              </a:buClr>
              <a:buSzPts val="1200"/>
              <a:buFont typeface="Noto Sans Symbols"/>
              <a:buChar char="●"/>
            </a:pPr>
            <a:r>
              <a:rPr lang="en" sz="1200">
                <a:solidFill>
                  <a:schemeClr val="dk1"/>
                </a:solidFill>
                <a:latin typeface="Times New Roman"/>
                <a:ea typeface="Times New Roman"/>
                <a:cs typeface="Times New Roman"/>
                <a:sym typeface="Times New Roman"/>
              </a:rPr>
              <a:t>In 2022-23 we had a total of 34 players and 8 coaches receive suspensions from HNS totalling 186 games almost twice last year’s total.  This year we had six players who received multiple suspensions during the year.  A majority of suspensions were associated with Checking from Behind (23%), Abuse Behaviour (23%) and fighting (21%).  The most games for suspensions came from fighting, which is expected as the minimum suspension is 5 games, but not far behind was abusive behaviour which is something our association should be concerned about</a:t>
            </a:r>
            <a:endParaRPr sz="1200">
              <a:solidFill>
                <a:schemeClr val="dk1"/>
              </a:solidFill>
              <a:latin typeface="Times New Roman"/>
              <a:ea typeface="Times New Roman"/>
              <a:cs typeface="Times New Roman"/>
              <a:sym typeface="Times New Roman"/>
            </a:endParaRPr>
          </a:p>
          <a:p>
            <a:pPr indent="-304800" lvl="0" marL="457200" rtl="0" algn="l">
              <a:spcBef>
                <a:spcPts val="720"/>
              </a:spcBef>
              <a:spcAft>
                <a:spcPts val="72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We did have a number of issues with the behaviour of fans in the arena which aligns with the increased abusive behaviour we saw from our coaches and players.  These actions have resulted in players being removed from the association due to the serious breaches of the Associations Code of Conduct.</a:t>
            </a:r>
            <a:endParaRPr sz="1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cxnSp>
        <p:nvCxnSpPr>
          <p:cNvPr id="312" name="Google Shape;312;p41"/>
          <p:cNvCxnSpPr/>
          <p:nvPr/>
        </p:nvCxnSpPr>
        <p:spPr>
          <a:xfrm>
            <a:off x="85879" y="2629718"/>
            <a:ext cx="6253898" cy="0"/>
          </a:xfrm>
          <a:prstGeom prst="straightConnector1">
            <a:avLst/>
          </a:prstGeom>
          <a:noFill/>
          <a:ln>
            <a:noFill/>
          </a:ln>
        </p:spPr>
      </p:cxnSp>
      <p:sp>
        <p:nvSpPr>
          <p:cNvPr id="313" name="Google Shape;313;p41"/>
          <p:cNvSpPr/>
          <p:nvPr/>
        </p:nvSpPr>
        <p:spPr>
          <a:xfrm>
            <a:off x="838200" y="1198945"/>
            <a:ext cx="138548" cy="276999"/>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0000"/>
              </a:solidFill>
              <a:latin typeface="Calibri"/>
              <a:ea typeface="Calibri"/>
              <a:cs typeface="Calibri"/>
              <a:sym typeface="Calibri"/>
            </a:endParaRPr>
          </a:p>
        </p:txBody>
      </p:sp>
      <p:sp>
        <p:nvSpPr>
          <p:cNvPr id="314" name="Google Shape;314;p41"/>
          <p:cNvSpPr txBox="1"/>
          <p:nvPr/>
        </p:nvSpPr>
        <p:spPr>
          <a:xfrm>
            <a:off x="222838" y="4321742"/>
            <a:ext cx="8698200" cy="438600"/>
          </a:xfrm>
          <a:prstGeom prst="rect">
            <a:avLst/>
          </a:prstGeom>
          <a:noFill/>
          <a:ln>
            <a:noFill/>
          </a:ln>
        </p:spPr>
        <p:txBody>
          <a:bodyPr anchorCtr="0" anchor="t" bIns="34275" lIns="68575" spcFirstLastPara="1" rIns="68575" wrap="square" tIns="34275">
            <a:spAutoFit/>
          </a:bodyPr>
          <a:lstStyle/>
          <a:p>
            <a:pPr indent="0" lvl="0" marL="455294" rtl="0" algn="l">
              <a:spcBef>
                <a:spcPts val="1200"/>
              </a:spcBef>
              <a:spcAft>
                <a:spcPts val="72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year we had a dramatic increase in the number of games players and coaches were suspended, 186 in total.  The numbers this year have not been seen for 9 years.  </a:t>
            </a:r>
            <a:endParaRPr sz="1400">
              <a:solidFill>
                <a:schemeClr val="dk1"/>
              </a:solidFill>
              <a:latin typeface="Arial"/>
              <a:ea typeface="Arial"/>
              <a:cs typeface="Arial"/>
              <a:sym typeface="Arial"/>
            </a:endParaRPr>
          </a:p>
        </p:txBody>
      </p:sp>
      <p:sp>
        <p:nvSpPr>
          <p:cNvPr id="315" name="Google Shape;315;p41"/>
          <p:cNvSpPr/>
          <p:nvPr/>
        </p:nvSpPr>
        <p:spPr>
          <a:xfrm>
            <a:off x="0" y="279148"/>
            <a:ext cx="9144000" cy="4386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rPr b="1" i="0" lang="en" sz="2000" u="none" cap="none" strike="noStrike">
                <a:solidFill>
                  <a:schemeClr val="lt1"/>
                </a:solidFill>
                <a:latin typeface="Arial"/>
                <a:ea typeface="Arial"/>
                <a:cs typeface="Arial"/>
                <a:sym typeface="Arial"/>
              </a:rPr>
              <a:t>  VICE PRESIDENTS REPORT  	SUSPENSIONS/DISCIPLINE</a:t>
            </a:r>
            <a:endParaRPr b="1" i="0" sz="2000" u="none" cap="none" strike="noStrike">
              <a:solidFill>
                <a:schemeClr val="lt1"/>
              </a:solidFill>
              <a:latin typeface="Arial"/>
              <a:ea typeface="Arial"/>
              <a:cs typeface="Arial"/>
              <a:sym typeface="Arial"/>
            </a:endParaRPr>
          </a:p>
        </p:txBody>
      </p:sp>
      <p:pic>
        <p:nvPicPr>
          <p:cNvPr id="316" name="Google Shape;316;p41"/>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317" name="Google Shape;317;p41"/>
          <p:cNvPicPr preferRelativeResize="0"/>
          <p:nvPr/>
        </p:nvPicPr>
        <p:blipFill>
          <a:blip r:embed="rId4">
            <a:alphaModFix/>
          </a:blip>
          <a:stretch>
            <a:fillRect/>
          </a:stretch>
        </p:blipFill>
        <p:spPr>
          <a:xfrm>
            <a:off x="1353098" y="905029"/>
            <a:ext cx="5381625" cy="313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cxnSp>
        <p:nvCxnSpPr>
          <p:cNvPr id="322" name="Google Shape;322;p42"/>
          <p:cNvCxnSpPr/>
          <p:nvPr/>
        </p:nvCxnSpPr>
        <p:spPr>
          <a:xfrm>
            <a:off x="85879" y="2629718"/>
            <a:ext cx="6253898" cy="0"/>
          </a:xfrm>
          <a:prstGeom prst="straightConnector1">
            <a:avLst/>
          </a:prstGeom>
          <a:noFill/>
          <a:ln>
            <a:noFill/>
          </a:ln>
        </p:spPr>
      </p:cxnSp>
      <p:sp>
        <p:nvSpPr>
          <p:cNvPr id="323" name="Google Shape;323;p42"/>
          <p:cNvSpPr/>
          <p:nvPr/>
        </p:nvSpPr>
        <p:spPr>
          <a:xfrm>
            <a:off x="838200" y="1198945"/>
            <a:ext cx="138548" cy="276999"/>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0000"/>
              </a:solidFill>
              <a:latin typeface="Calibri"/>
              <a:ea typeface="Calibri"/>
              <a:cs typeface="Calibri"/>
              <a:sym typeface="Calibri"/>
            </a:endParaRPr>
          </a:p>
        </p:txBody>
      </p:sp>
      <p:sp>
        <p:nvSpPr>
          <p:cNvPr id="324" name="Google Shape;324;p42"/>
          <p:cNvSpPr txBox="1"/>
          <p:nvPr/>
        </p:nvSpPr>
        <p:spPr>
          <a:xfrm>
            <a:off x="222838" y="1945242"/>
            <a:ext cx="8698200" cy="1593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200"/>
          </a:p>
          <a:p>
            <a:pPr indent="0" lvl="0" marL="0" rtl="0" algn="l">
              <a:spcBef>
                <a:spcPts val="72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I would like to thank everyone who I had the opportunity to work with over the past 12 years as Vice President.  I hope we continue to improve the quality of our programs for our members in general.  I believe we have room for improvement, but certainly are progressing in the right direction. </a:t>
            </a:r>
            <a:endParaRPr sz="1900">
              <a:solidFill>
                <a:schemeClr val="dk1"/>
              </a:solidFill>
              <a:latin typeface="Arial"/>
              <a:ea typeface="Arial"/>
              <a:cs typeface="Arial"/>
              <a:sym typeface="Arial"/>
            </a:endParaRPr>
          </a:p>
          <a:p>
            <a:pPr indent="0" lvl="0" marL="0" marR="0" rtl="0" algn="ctr">
              <a:spcBef>
                <a:spcPts val="720"/>
              </a:spcBef>
              <a:spcAft>
                <a:spcPts val="0"/>
              </a:spcAft>
              <a:buNone/>
            </a:pPr>
            <a:r>
              <a:rPr lang="en" sz="1800">
                <a:solidFill>
                  <a:schemeClr val="dk1"/>
                </a:solidFill>
                <a:latin typeface="Arial"/>
                <a:ea typeface="Arial"/>
                <a:cs typeface="Arial"/>
                <a:sym typeface="Arial"/>
              </a:rPr>
              <a:t>Respectfully submitted,</a:t>
            </a:r>
            <a:endParaRPr sz="1100"/>
          </a:p>
          <a:p>
            <a:pPr indent="0" lvl="0" marL="0" marR="0" rtl="0" algn="ctr">
              <a:spcBef>
                <a:spcPts val="0"/>
              </a:spcBef>
              <a:spcAft>
                <a:spcPts val="0"/>
              </a:spcAft>
              <a:buNone/>
            </a:pPr>
            <a:r>
              <a:rPr lang="en" sz="1800">
                <a:solidFill>
                  <a:schemeClr val="dk1"/>
                </a:solidFill>
                <a:latin typeface="Arial"/>
                <a:ea typeface="Arial"/>
                <a:cs typeface="Arial"/>
                <a:sym typeface="Arial"/>
              </a:rPr>
              <a:t>Vice President Perry Mason</a:t>
            </a:r>
            <a:endParaRPr sz="1100"/>
          </a:p>
        </p:txBody>
      </p:sp>
      <p:sp>
        <p:nvSpPr>
          <p:cNvPr id="325" name="Google Shape;325;p42"/>
          <p:cNvSpPr/>
          <p:nvPr/>
        </p:nvSpPr>
        <p:spPr>
          <a:xfrm>
            <a:off x="0" y="287395"/>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rPr b="1" i="0" lang="en" sz="2100" u="none" cap="none" strike="noStrike">
                <a:solidFill>
                  <a:schemeClr val="lt1"/>
                </a:solidFill>
                <a:latin typeface="Arial"/>
                <a:ea typeface="Arial"/>
                <a:cs typeface="Arial"/>
                <a:sym typeface="Arial"/>
              </a:rPr>
              <a:t>  </a:t>
            </a:r>
            <a:r>
              <a:rPr b="1" i="0" lang="en" sz="2000" u="none" cap="none" strike="noStrike">
                <a:solidFill>
                  <a:schemeClr val="lt1"/>
                </a:solidFill>
                <a:latin typeface="Arial"/>
                <a:ea typeface="Arial"/>
                <a:cs typeface="Arial"/>
                <a:sym typeface="Arial"/>
              </a:rPr>
              <a:t>VICE PRESIDENTS REPORT  	SUSPENSIONS/DISCIPLINE</a:t>
            </a:r>
            <a:endParaRPr b="1" i="0" sz="2000" u="none" cap="none" strike="noStrike">
              <a:solidFill>
                <a:schemeClr val="lt1"/>
              </a:solidFill>
              <a:latin typeface="Arial"/>
              <a:ea typeface="Arial"/>
              <a:cs typeface="Arial"/>
              <a:sym typeface="Arial"/>
            </a:endParaRPr>
          </a:p>
        </p:txBody>
      </p:sp>
      <p:pic>
        <p:nvPicPr>
          <p:cNvPr id="326" name="Google Shape;326;p42"/>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p:nvPr/>
        </p:nvSpPr>
        <p:spPr>
          <a:xfrm>
            <a:off x="1646761" y="3157810"/>
            <a:ext cx="2714386"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chemeClr val="lt1"/>
                </a:solidFill>
                <a:latin typeface="Arial"/>
                <a:ea typeface="Arial"/>
                <a:cs typeface="Arial"/>
                <a:sym typeface="Arial"/>
              </a:rPr>
              <a:t>REGISTRAR</a:t>
            </a:r>
            <a:endParaRPr sz="1100"/>
          </a:p>
        </p:txBody>
      </p:sp>
      <p:sp>
        <p:nvSpPr>
          <p:cNvPr id="332" name="Google Shape;332;p43"/>
          <p:cNvSpPr/>
          <p:nvPr/>
        </p:nvSpPr>
        <p:spPr>
          <a:xfrm>
            <a:off x="4361147" y="3157810"/>
            <a:ext cx="2824200" cy="5043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500">
                <a:solidFill>
                  <a:schemeClr val="lt1"/>
                </a:solidFill>
              </a:rPr>
              <a:t>Kary-Anne Young</a:t>
            </a:r>
            <a:endParaRPr sz="900"/>
          </a:p>
        </p:txBody>
      </p:sp>
      <p:pic>
        <p:nvPicPr>
          <p:cNvPr id="333" name="Google Shape;333;p43"/>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p:nvPr/>
        </p:nvSpPr>
        <p:spPr>
          <a:xfrm>
            <a:off x="1007535" y="310861"/>
            <a:ext cx="7304368" cy="3387906"/>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22500" u="none" cap="none" strike="noStrike">
              <a:solidFill>
                <a:schemeClr val="lt1"/>
              </a:solidFill>
              <a:latin typeface="Arial"/>
              <a:ea typeface="Arial"/>
              <a:cs typeface="Arial"/>
              <a:sym typeface="Arial"/>
            </a:endParaRPr>
          </a:p>
        </p:txBody>
      </p:sp>
      <p:pic>
        <p:nvPicPr>
          <p:cNvPr id="136" name="Google Shape;136;p26"/>
          <p:cNvPicPr preferRelativeResize="0"/>
          <p:nvPr/>
        </p:nvPicPr>
        <p:blipFill rotWithShape="1">
          <a:blip r:embed="rId3">
            <a:alphaModFix/>
          </a:blip>
          <a:srcRect b="0" l="0" r="0" t="0"/>
          <a:stretch/>
        </p:blipFill>
        <p:spPr>
          <a:xfrm>
            <a:off x="1369250" y="3768800"/>
            <a:ext cx="1912050" cy="837825"/>
          </a:xfrm>
          <a:prstGeom prst="rect">
            <a:avLst/>
          </a:prstGeom>
          <a:noFill/>
          <a:ln>
            <a:noFill/>
          </a:ln>
        </p:spPr>
      </p:pic>
      <p:sp>
        <p:nvSpPr>
          <p:cNvPr id="137" name="Google Shape;137;p26"/>
          <p:cNvSpPr/>
          <p:nvPr/>
        </p:nvSpPr>
        <p:spPr>
          <a:xfrm>
            <a:off x="3615237" y="3698768"/>
            <a:ext cx="4696666" cy="977888"/>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lt1"/>
                </a:solidFill>
                <a:latin typeface="Arial"/>
                <a:ea typeface="Arial"/>
                <a:cs typeface="Arial"/>
                <a:sym typeface="Arial"/>
              </a:rPr>
              <a:t>June </a:t>
            </a:r>
            <a:r>
              <a:rPr b="1" lang="en" sz="2700">
                <a:solidFill>
                  <a:schemeClr val="lt1"/>
                </a:solidFill>
              </a:rPr>
              <a:t>19</a:t>
            </a:r>
            <a:r>
              <a:rPr b="1" i="0" lang="en" sz="2700" u="none" cap="none" strike="noStrike">
                <a:solidFill>
                  <a:schemeClr val="lt1"/>
                </a:solidFill>
                <a:latin typeface="Arial"/>
                <a:ea typeface="Arial"/>
                <a:cs typeface="Arial"/>
                <a:sym typeface="Arial"/>
              </a:rPr>
              <a:t>,  202</a:t>
            </a:r>
            <a:r>
              <a:rPr b="1" lang="en" sz="2700">
                <a:solidFill>
                  <a:schemeClr val="lt1"/>
                </a:solidFill>
              </a:rPr>
              <a:t>3</a:t>
            </a:r>
            <a:endParaRPr sz="1100"/>
          </a:p>
        </p:txBody>
      </p:sp>
      <p:sp>
        <p:nvSpPr>
          <p:cNvPr id="138" name="Google Shape;138;p26"/>
          <p:cNvSpPr txBox="1"/>
          <p:nvPr/>
        </p:nvSpPr>
        <p:spPr>
          <a:xfrm>
            <a:off x="1182742" y="0"/>
            <a:ext cx="6953954" cy="353173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2500" u="none" cap="none" strike="noStrike">
                <a:solidFill>
                  <a:schemeClr val="lt1"/>
                </a:solidFill>
                <a:latin typeface="Arial"/>
                <a:ea typeface="Arial"/>
                <a:cs typeface="Arial"/>
                <a:sym typeface="Arial"/>
              </a:rPr>
              <a:t>AGM</a:t>
            </a:r>
            <a:endParaRPr sz="22500">
              <a:solidFill>
                <a:schemeClr val="lt1"/>
              </a:solidFill>
              <a:latin typeface="Calibri"/>
              <a:ea typeface="Calibri"/>
              <a:cs typeface="Calibri"/>
              <a:sym typeface="Calibri"/>
            </a:endParaRPr>
          </a:p>
        </p:txBody>
      </p:sp>
      <p:sp>
        <p:nvSpPr>
          <p:cNvPr id="139" name="Google Shape;139;p26"/>
          <p:cNvSpPr txBox="1"/>
          <p:nvPr/>
        </p:nvSpPr>
        <p:spPr>
          <a:xfrm>
            <a:off x="1268115" y="2839238"/>
            <a:ext cx="6819300" cy="592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400">
                <a:solidFill>
                  <a:schemeClr val="lt1"/>
                </a:solidFill>
                <a:latin typeface="Arial"/>
                <a:ea typeface="Arial"/>
                <a:cs typeface="Arial"/>
                <a:sym typeface="Arial"/>
              </a:rPr>
              <a:t>ANNUAL GENERAL MEETING</a:t>
            </a:r>
            <a:endParaRPr sz="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p:nvPr/>
        </p:nvSpPr>
        <p:spPr>
          <a:xfrm>
            <a:off x="0" y="300650"/>
            <a:ext cx="9144000" cy="5736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ctr">
              <a:spcBef>
                <a:spcPts val="0"/>
              </a:spcBef>
              <a:spcAft>
                <a:spcPts val="0"/>
              </a:spcAft>
              <a:buNone/>
            </a:pPr>
            <a:r>
              <a:rPr b="1" i="0" lang="en" sz="2100" u="none" cap="none" strike="noStrike">
                <a:solidFill>
                  <a:schemeClr val="lt1"/>
                </a:solidFill>
                <a:latin typeface="Arial"/>
                <a:ea typeface="Arial"/>
                <a:cs typeface="Arial"/>
                <a:sym typeface="Arial"/>
              </a:rPr>
              <a:t>   REGISTRAR REPORT - 202</a:t>
            </a:r>
            <a:r>
              <a:rPr b="1" lang="en" sz="2100">
                <a:solidFill>
                  <a:schemeClr val="lt1"/>
                </a:solidFill>
              </a:rPr>
              <a:t>2</a:t>
            </a:r>
            <a:r>
              <a:rPr b="1" i="0" lang="en" sz="2100" u="none" cap="none" strike="noStrike">
                <a:solidFill>
                  <a:schemeClr val="lt1"/>
                </a:solidFill>
                <a:latin typeface="Arial"/>
                <a:ea typeface="Arial"/>
                <a:cs typeface="Arial"/>
                <a:sym typeface="Arial"/>
              </a:rPr>
              <a:t>-202</a:t>
            </a:r>
            <a:r>
              <a:rPr b="1" lang="en" sz="2100">
                <a:solidFill>
                  <a:schemeClr val="lt1"/>
                </a:solidFill>
              </a:rPr>
              <a:t>3</a:t>
            </a:r>
            <a:r>
              <a:rPr b="1" i="0" lang="en" sz="2100" u="none" cap="none" strike="noStrike">
                <a:solidFill>
                  <a:schemeClr val="lt1"/>
                </a:solidFill>
                <a:latin typeface="Arial"/>
                <a:ea typeface="Arial"/>
                <a:cs typeface="Arial"/>
                <a:sym typeface="Arial"/>
              </a:rPr>
              <a:t> REGISTRATION NUMBERS </a:t>
            </a:r>
            <a:endParaRPr b="1" i="0" sz="2100" u="none" cap="none" strike="noStrike">
              <a:solidFill>
                <a:schemeClr val="lt1"/>
              </a:solidFill>
              <a:latin typeface="Arial"/>
              <a:ea typeface="Arial"/>
              <a:cs typeface="Arial"/>
              <a:sym typeface="Arial"/>
            </a:endParaRPr>
          </a:p>
        </p:txBody>
      </p:sp>
      <p:cxnSp>
        <p:nvCxnSpPr>
          <p:cNvPr id="339" name="Google Shape;339;p44"/>
          <p:cNvCxnSpPr/>
          <p:nvPr/>
        </p:nvCxnSpPr>
        <p:spPr>
          <a:xfrm>
            <a:off x="85879" y="2629718"/>
            <a:ext cx="6253898" cy="0"/>
          </a:xfrm>
          <a:prstGeom prst="straightConnector1">
            <a:avLst/>
          </a:prstGeom>
          <a:noFill/>
          <a:ln>
            <a:noFill/>
          </a:ln>
        </p:spPr>
      </p:cxnSp>
      <p:pic>
        <p:nvPicPr>
          <p:cNvPr id="340" name="Google Shape;340;p44"/>
          <p:cNvPicPr preferRelativeResize="0"/>
          <p:nvPr/>
        </p:nvPicPr>
        <p:blipFill rotWithShape="1">
          <a:blip r:embed="rId3">
            <a:alphaModFix/>
          </a:blip>
          <a:srcRect b="0" l="0" r="0" t="0"/>
          <a:stretch/>
        </p:blipFill>
        <p:spPr>
          <a:xfrm>
            <a:off x="85879" y="115370"/>
            <a:ext cx="1739620" cy="679422"/>
          </a:xfrm>
          <a:prstGeom prst="rect">
            <a:avLst/>
          </a:prstGeom>
          <a:noFill/>
          <a:ln>
            <a:noFill/>
          </a:ln>
        </p:spPr>
      </p:pic>
      <p:sp>
        <p:nvSpPr>
          <p:cNvPr id="341" name="Google Shape;341;p44"/>
          <p:cNvSpPr txBox="1"/>
          <p:nvPr/>
        </p:nvSpPr>
        <p:spPr>
          <a:xfrm>
            <a:off x="343797" y="1784122"/>
            <a:ext cx="8581800" cy="2778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3600"/>
              <a:buFont typeface="Arial"/>
              <a:buChar char="•"/>
            </a:pPr>
            <a:r>
              <a:rPr b="1" lang="en" sz="3600">
                <a:solidFill>
                  <a:schemeClr val="dk1"/>
                </a:solidFill>
                <a:latin typeface="Arial"/>
                <a:ea typeface="Arial"/>
                <a:cs typeface="Arial"/>
                <a:sym typeface="Arial"/>
              </a:rPr>
              <a:t>34 teams</a:t>
            </a:r>
            <a:endParaRPr sz="1100"/>
          </a:p>
          <a:p>
            <a:pPr indent="-336550" lvl="2" marL="1028700" marR="0" rtl="0" algn="l">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11 Rep League (AA, A, B)		</a:t>
            </a:r>
            <a:endParaRPr sz="1100"/>
          </a:p>
          <a:p>
            <a:pPr indent="-336550" lvl="2" marL="1028700" marR="0" rtl="0" algn="l">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12 Rec (C level)</a:t>
            </a:r>
            <a:endParaRPr sz="1100"/>
          </a:p>
          <a:p>
            <a:pPr indent="-336550" lvl="2" marL="1028700" marR="0" rtl="0" algn="l">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6 U9</a:t>
            </a:r>
            <a:endParaRPr sz="1100"/>
          </a:p>
          <a:p>
            <a:pPr indent="-336550" lvl="2" marL="1028700" marR="0" rtl="0" algn="l">
              <a:spcBef>
                <a:spcPts val="0"/>
              </a:spcBef>
              <a:spcAft>
                <a:spcPts val="0"/>
              </a:spcAft>
              <a:buClr>
                <a:schemeClr val="dk1"/>
              </a:buClr>
              <a:buSzPts val="2100"/>
              <a:buFont typeface="Arial"/>
              <a:buChar char="•"/>
            </a:pPr>
            <a:r>
              <a:rPr lang="en" sz="2100">
                <a:solidFill>
                  <a:schemeClr val="dk1"/>
                </a:solidFill>
              </a:rPr>
              <a:t>5</a:t>
            </a:r>
            <a:r>
              <a:rPr b="0" i="0" lang="en" sz="2100" u="none" cap="none" strike="noStrike">
                <a:solidFill>
                  <a:schemeClr val="dk1"/>
                </a:solidFill>
                <a:latin typeface="Arial"/>
                <a:ea typeface="Arial"/>
                <a:cs typeface="Arial"/>
                <a:sym typeface="Arial"/>
              </a:rPr>
              <a:t> U7</a:t>
            </a:r>
            <a:endParaRPr sz="1100"/>
          </a:p>
          <a:p>
            <a:pPr indent="0" lvl="0" marL="1371600" marR="0" rtl="0" algn="l">
              <a:spcBef>
                <a:spcPts val="0"/>
              </a:spcBef>
              <a:spcAft>
                <a:spcPts val="0"/>
              </a:spcAft>
              <a:buNone/>
            </a:pPr>
            <a:r>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42" name="Google Shape;342;p44"/>
          <p:cNvSpPr/>
          <p:nvPr/>
        </p:nvSpPr>
        <p:spPr>
          <a:xfrm>
            <a:off x="0" y="1121278"/>
            <a:ext cx="2958156"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4500">
                <a:solidFill>
                  <a:schemeClr val="lt1"/>
                </a:solidFill>
              </a:rPr>
              <a:t>598</a:t>
            </a:r>
            <a:r>
              <a:rPr b="1" i="0" lang="en" sz="2100" u="none" cap="none" strike="noStrike">
                <a:solidFill>
                  <a:schemeClr val="lt1"/>
                </a:solidFill>
                <a:latin typeface="Arial"/>
                <a:ea typeface="Arial"/>
                <a:cs typeface="Arial"/>
                <a:sym typeface="Arial"/>
              </a:rPr>
              <a:t> Players </a:t>
            </a:r>
            <a:endParaRPr sz="1100"/>
          </a:p>
        </p:txBody>
      </p:sp>
      <p:sp>
        <p:nvSpPr>
          <p:cNvPr id="343" name="Google Shape;343;p44"/>
          <p:cNvSpPr/>
          <p:nvPr/>
        </p:nvSpPr>
        <p:spPr>
          <a:xfrm>
            <a:off x="3916154" y="1161950"/>
            <a:ext cx="5227846"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4500">
                <a:solidFill>
                  <a:schemeClr val="lt1"/>
                </a:solidFill>
              </a:rPr>
              <a:t>184</a:t>
            </a:r>
            <a:r>
              <a:rPr b="1" i="0" lang="en" sz="4500" u="none" cap="none" strike="noStrike">
                <a:solidFill>
                  <a:schemeClr val="lt1"/>
                </a:solidFill>
                <a:latin typeface="Arial"/>
                <a:ea typeface="Arial"/>
                <a:cs typeface="Arial"/>
                <a:sym typeface="Arial"/>
              </a:rPr>
              <a:t> </a:t>
            </a:r>
            <a:r>
              <a:rPr b="1" i="0" lang="en" sz="2100" u="none" cap="none" strike="noStrike">
                <a:solidFill>
                  <a:schemeClr val="lt1"/>
                </a:solidFill>
                <a:latin typeface="Arial"/>
                <a:ea typeface="Arial"/>
                <a:cs typeface="Arial"/>
                <a:sym typeface="Arial"/>
              </a:rPr>
              <a:t>Coaches/Bench Staff </a:t>
            </a:r>
            <a:endParaRPr sz="1100"/>
          </a:p>
        </p:txBody>
      </p:sp>
      <p:sp>
        <p:nvSpPr>
          <p:cNvPr id="344" name="Google Shape;344;p44"/>
          <p:cNvSpPr/>
          <p:nvPr/>
        </p:nvSpPr>
        <p:spPr>
          <a:xfrm>
            <a:off x="4690045" y="2329789"/>
            <a:ext cx="4075583" cy="1997295"/>
          </a:xfrm>
          <a:prstGeom prst="rect">
            <a:avLst/>
          </a:prstGeom>
          <a:solidFill>
            <a:schemeClr val="dk1"/>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100" u="none" cap="none" strike="noStrike">
                <a:solidFill>
                  <a:schemeClr val="lt1"/>
                </a:solidFill>
                <a:latin typeface="Arial"/>
                <a:ea typeface="Arial"/>
                <a:cs typeface="Arial"/>
                <a:sym typeface="Arial"/>
              </a:rPr>
              <a:t>U13 AAA – 1</a:t>
            </a:r>
            <a:r>
              <a:rPr b="1" lang="en" sz="2100">
                <a:solidFill>
                  <a:schemeClr val="lt1"/>
                </a:solidFill>
              </a:rPr>
              <a:t>2</a:t>
            </a:r>
            <a:r>
              <a:rPr b="1" i="0" lang="en" sz="2100" u="none" cap="none" strike="noStrike">
                <a:solidFill>
                  <a:schemeClr val="lt1"/>
                </a:solidFill>
                <a:latin typeface="Arial"/>
                <a:ea typeface="Arial"/>
                <a:cs typeface="Arial"/>
                <a:sym typeface="Arial"/>
              </a:rPr>
              <a:t> players rosters from CHBA</a:t>
            </a:r>
            <a:endParaRPr sz="1100"/>
          </a:p>
          <a:p>
            <a:pPr indent="0" lvl="2" marL="685800" marR="0" rtl="0" algn="l">
              <a:spcBef>
                <a:spcPts val="0"/>
              </a:spcBef>
              <a:spcAft>
                <a:spcPts val="0"/>
              </a:spcAft>
              <a:buNone/>
            </a:pPr>
            <a:r>
              <a:rPr b="1" lang="en" sz="2700">
                <a:solidFill>
                  <a:schemeClr val="lt1"/>
                </a:solidFill>
              </a:rPr>
              <a:t>9</a:t>
            </a:r>
            <a:r>
              <a:rPr b="1" i="0" lang="en" sz="2100" u="none" cap="none" strike="noStrike">
                <a:solidFill>
                  <a:schemeClr val="lt1"/>
                </a:solidFill>
                <a:latin typeface="Arial"/>
                <a:ea typeface="Arial"/>
                <a:cs typeface="Arial"/>
                <a:sym typeface="Arial"/>
              </a:rPr>
              <a:t> - (20</a:t>
            </a:r>
            <a:r>
              <a:rPr b="1" lang="en" sz="2100">
                <a:solidFill>
                  <a:schemeClr val="lt1"/>
                </a:solidFill>
              </a:rPr>
              <a:t>10</a:t>
            </a:r>
            <a:r>
              <a:rPr b="1" i="0" lang="en" sz="2100" u="none" cap="none" strike="noStrike">
                <a:solidFill>
                  <a:schemeClr val="lt1"/>
                </a:solidFill>
                <a:latin typeface="Arial"/>
                <a:ea typeface="Arial"/>
                <a:cs typeface="Arial"/>
                <a:sym typeface="Arial"/>
              </a:rPr>
              <a:t> Born ) </a:t>
            </a:r>
            <a:endParaRPr sz="1100"/>
          </a:p>
          <a:p>
            <a:pPr indent="0" lvl="2" marL="685800" marR="0" rtl="0" algn="l">
              <a:spcBef>
                <a:spcPts val="0"/>
              </a:spcBef>
              <a:spcAft>
                <a:spcPts val="0"/>
              </a:spcAft>
              <a:buNone/>
            </a:pPr>
            <a:r>
              <a:rPr b="1" lang="en" sz="2700">
                <a:solidFill>
                  <a:schemeClr val="lt1"/>
                </a:solidFill>
              </a:rPr>
              <a:t>3</a:t>
            </a:r>
            <a:r>
              <a:rPr b="1" i="0" lang="en" sz="2100" u="none" cap="none" strike="noStrike">
                <a:solidFill>
                  <a:schemeClr val="lt1"/>
                </a:solidFill>
                <a:latin typeface="Arial"/>
                <a:ea typeface="Arial"/>
                <a:cs typeface="Arial"/>
                <a:sym typeface="Arial"/>
              </a:rPr>
              <a:t> - (201</a:t>
            </a:r>
            <a:r>
              <a:rPr b="1" lang="en" sz="2100">
                <a:solidFill>
                  <a:schemeClr val="lt1"/>
                </a:solidFill>
              </a:rPr>
              <a:t>1</a:t>
            </a:r>
            <a:r>
              <a:rPr b="1" i="0" lang="en" sz="2100" u="none" cap="none" strike="noStrike">
                <a:solidFill>
                  <a:schemeClr val="lt1"/>
                </a:solidFill>
                <a:latin typeface="Arial"/>
                <a:ea typeface="Arial"/>
                <a:cs typeface="Arial"/>
                <a:sym typeface="Arial"/>
              </a:rPr>
              <a:t> Born)</a:t>
            </a:r>
            <a:endParaRPr b="1" i="0" sz="21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5"/>
          <p:cNvSpPr/>
          <p:nvPr/>
        </p:nvSpPr>
        <p:spPr>
          <a:xfrm>
            <a:off x="0" y="300650"/>
            <a:ext cx="9144000" cy="4578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ctr">
              <a:spcBef>
                <a:spcPts val="0"/>
              </a:spcBef>
              <a:spcAft>
                <a:spcPts val="0"/>
              </a:spcAft>
              <a:buNone/>
            </a:pPr>
            <a:r>
              <a:rPr b="1" i="0" lang="en" sz="2100" u="none" cap="none" strike="noStrike">
                <a:solidFill>
                  <a:schemeClr val="lt1"/>
                </a:solidFill>
                <a:latin typeface="Arial"/>
                <a:ea typeface="Arial"/>
                <a:cs typeface="Arial"/>
                <a:sym typeface="Arial"/>
              </a:rPr>
              <a:t>  </a:t>
            </a:r>
            <a:r>
              <a:rPr b="1" i="0" lang="en" sz="1900" u="none" cap="none" strike="noStrike">
                <a:solidFill>
                  <a:schemeClr val="lt1"/>
                </a:solidFill>
                <a:latin typeface="Arial"/>
                <a:ea typeface="Arial"/>
                <a:cs typeface="Arial"/>
                <a:sym typeface="Arial"/>
              </a:rPr>
              <a:t>REGISTRAR REPORT - 202</a:t>
            </a:r>
            <a:r>
              <a:rPr b="1" lang="en" sz="1900">
                <a:solidFill>
                  <a:schemeClr val="lt1"/>
                </a:solidFill>
              </a:rPr>
              <a:t>2</a:t>
            </a:r>
            <a:r>
              <a:rPr b="1" i="0" lang="en" sz="1900" u="none" cap="none" strike="noStrike">
                <a:solidFill>
                  <a:schemeClr val="lt1"/>
                </a:solidFill>
                <a:latin typeface="Arial"/>
                <a:ea typeface="Arial"/>
                <a:cs typeface="Arial"/>
                <a:sym typeface="Arial"/>
              </a:rPr>
              <a:t>-2023 REGISTRATION NUMBERS</a:t>
            </a:r>
            <a:endParaRPr b="1" i="0" sz="1900" u="none" cap="none" strike="noStrike">
              <a:solidFill>
                <a:schemeClr val="lt1"/>
              </a:solidFill>
              <a:latin typeface="Arial"/>
              <a:ea typeface="Arial"/>
              <a:cs typeface="Arial"/>
              <a:sym typeface="Arial"/>
            </a:endParaRPr>
          </a:p>
        </p:txBody>
      </p:sp>
      <p:cxnSp>
        <p:nvCxnSpPr>
          <p:cNvPr id="350" name="Google Shape;350;p45"/>
          <p:cNvCxnSpPr/>
          <p:nvPr/>
        </p:nvCxnSpPr>
        <p:spPr>
          <a:xfrm>
            <a:off x="85879" y="2629718"/>
            <a:ext cx="6253898" cy="0"/>
          </a:xfrm>
          <a:prstGeom prst="straightConnector1">
            <a:avLst/>
          </a:prstGeom>
          <a:noFill/>
          <a:ln>
            <a:noFill/>
          </a:ln>
        </p:spPr>
      </p:cxnSp>
      <p:pic>
        <p:nvPicPr>
          <p:cNvPr id="351" name="Google Shape;351;p45"/>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graphicFrame>
        <p:nvGraphicFramePr>
          <p:cNvPr id="352" name="Google Shape;352;p45"/>
          <p:cNvGraphicFramePr/>
          <p:nvPr/>
        </p:nvGraphicFramePr>
        <p:xfrm>
          <a:off x="1523769" y="860083"/>
          <a:ext cx="3000000" cy="3000000"/>
        </p:xfrm>
        <a:graphic>
          <a:graphicData uri="http://schemas.openxmlformats.org/drawingml/2006/table">
            <a:tbl>
              <a:tblPr bandRow="1" firstCol="1" firstRow="1">
                <a:noFill/>
                <a:tableStyleId>{1A7EFB8E-EDA6-4E83-9F45-FD98C379F773}</a:tableStyleId>
              </a:tblPr>
              <a:tblGrid>
                <a:gridCol w="3646050"/>
                <a:gridCol w="2369925"/>
              </a:tblGrid>
              <a:tr h="555850">
                <a:tc>
                  <a:txBody>
                    <a:bodyPr/>
                    <a:lstStyle/>
                    <a:p>
                      <a:pPr indent="0" lvl="0" marL="0" marR="0" rtl="0" algn="ctr">
                        <a:lnSpc>
                          <a:spcPct val="107000"/>
                        </a:lnSpc>
                        <a:spcBef>
                          <a:spcPts val="0"/>
                        </a:spcBef>
                        <a:spcAft>
                          <a:spcPts val="0"/>
                        </a:spcAft>
                        <a:buNone/>
                      </a:pPr>
                      <a:r>
                        <a:rPr b="1" i="0" lang="en" sz="1800" u="none" cap="none" strike="noStrike">
                          <a:latin typeface="Arial"/>
                          <a:ea typeface="Arial"/>
                          <a:cs typeface="Arial"/>
                          <a:sym typeface="Arial"/>
                        </a:rPr>
                        <a:t>DIVISION</a:t>
                      </a:r>
                      <a:endParaRPr b="1" i="0" sz="1800" u="none" cap="none" strike="noStrike">
                        <a:latin typeface="Arial"/>
                        <a:ea typeface="Arial"/>
                        <a:cs typeface="Arial"/>
                        <a:sym typeface="Arial"/>
                      </a:endParaRPr>
                    </a:p>
                  </a:txBody>
                  <a:tcPr marT="0" marB="0" marR="30350" marL="30350" anchor="ctr">
                    <a:solidFill>
                      <a:srgbClr val="CF2026"/>
                    </a:solidFill>
                  </a:tcPr>
                </a:tc>
                <a:tc>
                  <a:txBody>
                    <a:bodyPr/>
                    <a:lstStyle/>
                    <a:p>
                      <a:pPr indent="0" lvl="0" marL="0" marR="0" rtl="0" algn="ctr">
                        <a:lnSpc>
                          <a:spcPct val="107000"/>
                        </a:lnSpc>
                        <a:spcBef>
                          <a:spcPts val="0"/>
                        </a:spcBef>
                        <a:spcAft>
                          <a:spcPts val="0"/>
                        </a:spcAft>
                        <a:buNone/>
                      </a:pPr>
                      <a:r>
                        <a:rPr b="1" i="0" lang="en" sz="1800" u="none" cap="none" strike="noStrike">
                          <a:latin typeface="Arial"/>
                          <a:ea typeface="Arial"/>
                          <a:cs typeface="Arial"/>
                          <a:sym typeface="Arial"/>
                        </a:rPr>
                        <a:t>ROSTERED PLAYERS</a:t>
                      </a:r>
                      <a:endParaRPr b="1" i="0" sz="1800" u="none" cap="none" strike="noStrike">
                        <a:latin typeface="Arial"/>
                        <a:ea typeface="Arial"/>
                        <a:cs typeface="Arial"/>
                        <a:sym typeface="Arial"/>
                      </a:endParaRPr>
                    </a:p>
                  </a:txBody>
                  <a:tcPr marT="0" marB="0" marR="30350" marL="30350" anchor="ctr">
                    <a:solidFill>
                      <a:srgbClr val="CF2026"/>
                    </a:solidFill>
                  </a:tcPr>
                </a:tc>
              </a:tr>
              <a:tr h="45012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U7</a:t>
                      </a:r>
                      <a:r>
                        <a:rPr b="0" i="0" lang="en" sz="1800" u="none" cap="none" strike="noStrike">
                          <a:solidFill>
                            <a:srgbClr val="CF2026"/>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6</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7</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8</a:t>
                      </a:r>
                      <a:r>
                        <a:rPr b="0" i="0" lang="en" sz="1800" u="none" cap="none" strike="noStrike">
                          <a:solidFill>
                            <a:schemeClr val="dk1"/>
                          </a:solidFill>
                          <a:latin typeface="Arial"/>
                          <a:ea typeface="Arial"/>
                          <a:cs typeface="Arial"/>
                          <a:sym typeface="Arial"/>
                        </a:rPr>
                        <a:t>)</a:t>
                      </a:r>
                      <a:endParaRPr sz="1100"/>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106</a:t>
                      </a:r>
                      <a:endParaRPr b="0" i="0" sz="1800" u="none" cap="none" strike="noStrike">
                        <a:latin typeface="Arial"/>
                        <a:ea typeface="Arial"/>
                        <a:cs typeface="Arial"/>
                        <a:sym typeface="Arial"/>
                      </a:endParaRPr>
                    </a:p>
                  </a:txBody>
                  <a:tcPr marT="0" marB="0" marR="30350" marL="30350" anchor="ctr"/>
                </a:tc>
              </a:tr>
              <a:tr h="439850">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U9</a:t>
                      </a:r>
                      <a:r>
                        <a:rPr b="1" i="0" lang="en" sz="1800" u="none" cap="none" strike="noStrike">
                          <a:solidFill>
                            <a:schemeClr val="dk1"/>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(201</a:t>
                      </a:r>
                      <a:r>
                        <a:rPr b="0" lang="en" sz="1800">
                          <a:solidFill>
                            <a:schemeClr val="dk1"/>
                          </a:solidFill>
                          <a:latin typeface="Arial"/>
                          <a:ea typeface="Arial"/>
                          <a:cs typeface="Arial"/>
                          <a:sym typeface="Arial"/>
                        </a:rPr>
                        <a:t>4</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5</a:t>
                      </a:r>
                      <a:r>
                        <a:rPr b="0" i="0" lang="en" sz="1800" u="none" cap="none" strike="noStrike">
                          <a:solidFill>
                            <a:schemeClr val="dk1"/>
                          </a:solidFill>
                          <a:latin typeface="Arial"/>
                          <a:ea typeface="Arial"/>
                          <a:cs typeface="Arial"/>
                          <a:sym typeface="Arial"/>
                        </a:rPr>
                        <a:t>)</a:t>
                      </a:r>
                      <a:endParaRPr sz="1100"/>
                    </a:p>
                  </a:txBody>
                  <a:tcPr marT="0" marB="0" marR="30350" marL="30350" anchor="ctr">
                    <a:solidFill>
                      <a:srgbClr val="E9EBF5"/>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109</a:t>
                      </a:r>
                      <a:endParaRPr b="0" i="0" sz="1800" u="none" cap="none" strike="noStrike">
                        <a:latin typeface="Arial"/>
                        <a:ea typeface="Arial"/>
                        <a:cs typeface="Arial"/>
                        <a:sym typeface="Arial"/>
                      </a:endParaRPr>
                    </a:p>
                  </a:txBody>
                  <a:tcPr marT="0" marB="0" marR="30350" marL="30350" anchor="ctr"/>
                </a:tc>
              </a:tr>
              <a:tr h="46297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U11</a:t>
                      </a:r>
                      <a:r>
                        <a:rPr b="0" i="0" lang="en" sz="1800" u="none" cap="none" strike="noStrike">
                          <a:solidFill>
                            <a:srgbClr val="CF2026"/>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2</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3</a:t>
                      </a:r>
                      <a:r>
                        <a:rPr b="0" i="0" lang="en" sz="1800" u="none" cap="none" strike="noStrike">
                          <a:solidFill>
                            <a:schemeClr val="dk1"/>
                          </a:solidFill>
                          <a:latin typeface="Arial"/>
                          <a:ea typeface="Arial"/>
                          <a:cs typeface="Arial"/>
                          <a:sym typeface="Arial"/>
                        </a:rPr>
                        <a:t>)</a:t>
                      </a:r>
                      <a:endParaRPr sz="1100"/>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93</a:t>
                      </a:r>
                      <a:endParaRPr b="0" i="0" sz="1800" u="none" cap="none" strike="noStrike">
                        <a:latin typeface="Arial"/>
                        <a:ea typeface="Arial"/>
                        <a:cs typeface="Arial"/>
                        <a:sym typeface="Arial"/>
                      </a:endParaRPr>
                    </a:p>
                  </a:txBody>
                  <a:tcPr marT="0" marB="0" marR="30350" marL="30350" anchor="ctr"/>
                </a:tc>
              </a:tr>
              <a:tr h="44447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U13</a:t>
                      </a:r>
                      <a:r>
                        <a:rPr b="1" i="0" lang="en" sz="1800" u="none" cap="none" strike="noStrike">
                          <a:solidFill>
                            <a:schemeClr val="dk1"/>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(20</a:t>
                      </a:r>
                      <a:r>
                        <a:rPr b="0" lang="en" sz="1800">
                          <a:solidFill>
                            <a:schemeClr val="dk1"/>
                          </a:solidFill>
                          <a:latin typeface="Arial"/>
                          <a:ea typeface="Arial"/>
                          <a:cs typeface="Arial"/>
                          <a:sym typeface="Arial"/>
                        </a:rPr>
                        <a:t>10</a:t>
                      </a:r>
                      <a:r>
                        <a:rPr b="0" i="0" lang="en" sz="1800" u="none" cap="none" strike="noStrike">
                          <a:solidFill>
                            <a:schemeClr val="dk1"/>
                          </a:solidFill>
                          <a:latin typeface="Arial"/>
                          <a:ea typeface="Arial"/>
                          <a:cs typeface="Arial"/>
                          <a:sym typeface="Arial"/>
                        </a:rPr>
                        <a:t>,2011) </a:t>
                      </a:r>
                      <a:endParaRPr b="0" i="0" sz="1800" u="none" cap="none" strike="noStrike">
                        <a:solidFill>
                          <a:schemeClr val="dk1"/>
                        </a:solidFill>
                        <a:latin typeface="Arial"/>
                        <a:ea typeface="Arial"/>
                        <a:cs typeface="Arial"/>
                        <a:sym typeface="Arial"/>
                      </a:endParaRPr>
                    </a:p>
                  </a:txBody>
                  <a:tcPr marT="0" marB="0" marR="30350" marL="30350" anchor="ctr">
                    <a:solidFill>
                      <a:srgbClr val="E9EBF5"/>
                    </a:solidFill>
                  </a:tcPr>
                </a:tc>
                <a:tc>
                  <a:txBody>
                    <a:bodyPr/>
                    <a:lstStyle/>
                    <a:p>
                      <a:pPr indent="0" lvl="0" marL="0" marR="0" rtl="0" algn="ctr">
                        <a:lnSpc>
                          <a:spcPct val="107000"/>
                        </a:lnSpc>
                        <a:spcBef>
                          <a:spcPts val="0"/>
                        </a:spcBef>
                        <a:spcAft>
                          <a:spcPts val="0"/>
                        </a:spcAft>
                        <a:buNone/>
                      </a:pPr>
                      <a:r>
                        <a:rPr b="0" i="0" lang="en" sz="1800" u="none" cap="none" strike="noStrike">
                          <a:latin typeface="Arial"/>
                          <a:ea typeface="Arial"/>
                          <a:cs typeface="Arial"/>
                          <a:sym typeface="Arial"/>
                        </a:rPr>
                        <a:t>10</a:t>
                      </a:r>
                      <a:r>
                        <a:rPr lang="en" sz="1800">
                          <a:latin typeface="Arial"/>
                          <a:ea typeface="Arial"/>
                          <a:cs typeface="Arial"/>
                          <a:sym typeface="Arial"/>
                        </a:rPr>
                        <a:t>2</a:t>
                      </a:r>
                      <a:endParaRPr b="0" i="0" sz="1800" u="none" cap="none" strike="noStrike">
                        <a:latin typeface="Arial"/>
                        <a:ea typeface="Arial"/>
                        <a:cs typeface="Arial"/>
                        <a:sym typeface="Arial"/>
                      </a:endParaRPr>
                    </a:p>
                  </a:txBody>
                  <a:tcPr marT="0" marB="0" marR="30350" marL="30350" anchor="ctr"/>
                </a:tc>
              </a:tr>
              <a:tr h="461750">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U15</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8</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9</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86</a:t>
                      </a:r>
                      <a:endParaRPr b="0" i="0" sz="1800" u="none" cap="none" strike="noStrike">
                        <a:latin typeface="Arial"/>
                        <a:ea typeface="Arial"/>
                        <a:cs typeface="Arial"/>
                        <a:sym typeface="Arial"/>
                      </a:endParaRPr>
                    </a:p>
                  </a:txBody>
                  <a:tcPr marT="0" marB="0" marR="30350" marL="30350" anchor="ctr"/>
                </a:tc>
              </a:tr>
              <a:tr h="425950">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U18</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5</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6</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7</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txBody>
                  <a:tcPr marT="0" marB="0" marR="30350" marL="30350" anchor="ctr">
                    <a:solidFill>
                      <a:srgbClr val="E9EBF5"/>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86</a:t>
                      </a:r>
                      <a:endParaRPr b="0" i="0" sz="1800" u="none" cap="none" strike="noStrike">
                        <a:latin typeface="Arial"/>
                        <a:ea typeface="Arial"/>
                        <a:cs typeface="Arial"/>
                        <a:sym typeface="Arial"/>
                      </a:endParaRPr>
                    </a:p>
                  </a:txBody>
                  <a:tcPr marT="0" marB="0" marR="30350" marL="30350" anchor="ctr"/>
                </a:tc>
              </a:tr>
              <a:tr h="45317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Minor Junior    </a:t>
                      </a:r>
                      <a:r>
                        <a:rPr b="0" i="0" lang="en" sz="1800" u="none" cap="none" strike="noStrike">
                          <a:solidFill>
                            <a:schemeClr val="dk1"/>
                          </a:solidFill>
                          <a:latin typeface="Arial"/>
                          <a:ea typeface="Arial"/>
                          <a:cs typeface="Arial"/>
                          <a:sym typeface="Arial"/>
                        </a:rPr>
                        <a:t>(199</a:t>
                      </a:r>
                      <a:r>
                        <a:rPr b="0" lang="en" sz="1800">
                          <a:solidFill>
                            <a:schemeClr val="dk1"/>
                          </a:solidFill>
                          <a:latin typeface="Arial"/>
                          <a:ea typeface="Arial"/>
                          <a:cs typeface="Arial"/>
                          <a:sym typeface="Arial"/>
                        </a:rPr>
                        <a:t>9</a:t>
                      </a:r>
                      <a:r>
                        <a:rPr b="0" i="0" lang="en" sz="1800" u="none" cap="none" strike="noStrike">
                          <a:solidFill>
                            <a:schemeClr val="dk1"/>
                          </a:solidFill>
                          <a:latin typeface="Arial"/>
                          <a:ea typeface="Arial"/>
                          <a:cs typeface="Arial"/>
                          <a:sym typeface="Arial"/>
                        </a:rPr>
                        <a:t>-200</a:t>
                      </a:r>
                      <a:r>
                        <a:rPr b="0" lang="en" sz="1800">
                          <a:solidFill>
                            <a:schemeClr val="dk1"/>
                          </a:solidFill>
                          <a:latin typeface="Arial"/>
                          <a:ea typeface="Arial"/>
                          <a:cs typeface="Arial"/>
                          <a:sym typeface="Arial"/>
                        </a:rPr>
                        <a:t>4</a:t>
                      </a:r>
                      <a:r>
                        <a:rPr b="0" i="0" lang="en" sz="1800" u="none" cap="none" strike="noStrike">
                          <a:solidFill>
                            <a:schemeClr val="dk1"/>
                          </a:solidFill>
                          <a:latin typeface="Arial"/>
                          <a:ea typeface="Arial"/>
                          <a:cs typeface="Arial"/>
                          <a:sym typeface="Arial"/>
                        </a:rPr>
                        <a:t>)</a:t>
                      </a:r>
                      <a:endParaRPr sz="1100"/>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b="0" i="0" lang="en" sz="1800" u="none" cap="none" strike="noStrike">
                          <a:latin typeface="Arial"/>
                          <a:ea typeface="Arial"/>
                          <a:cs typeface="Arial"/>
                          <a:sym typeface="Arial"/>
                        </a:rPr>
                        <a:t>16</a:t>
                      </a:r>
                      <a:endParaRPr b="0" i="0" sz="1800" u="none" cap="none" strike="noStrike">
                        <a:latin typeface="Arial"/>
                        <a:ea typeface="Arial"/>
                        <a:cs typeface="Arial"/>
                        <a:sym typeface="Arial"/>
                      </a:endParaRPr>
                    </a:p>
                  </a:txBody>
                  <a:tcPr marT="0" marB="0" marR="30350" marL="30350" anchor="ctr"/>
                </a:tc>
              </a:tr>
              <a:tr h="492275">
                <a:tc>
                  <a:txBody>
                    <a:bodyPr/>
                    <a:lstStyle/>
                    <a:p>
                      <a:pPr indent="0" lvl="0" marL="0" marR="0" rtl="0" algn="ctr">
                        <a:lnSpc>
                          <a:spcPct val="107000"/>
                        </a:lnSpc>
                        <a:spcBef>
                          <a:spcPts val="0"/>
                        </a:spcBef>
                        <a:spcAft>
                          <a:spcPts val="0"/>
                        </a:spcAft>
                        <a:buNone/>
                      </a:pPr>
                      <a:r>
                        <a:rPr b="1" i="0" lang="en" sz="1800" u="none" cap="none" strike="noStrike">
                          <a:latin typeface="Arial"/>
                          <a:ea typeface="Arial"/>
                          <a:cs typeface="Arial"/>
                          <a:sym typeface="Arial"/>
                        </a:rPr>
                        <a:t>TOTALS</a:t>
                      </a:r>
                      <a:endParaRPr b="1" i="0" sz="1800" u="none" cap="none" strike="noStrike">
                        <a:latin typeface="Arial"/>
                        <a:ea typeface="Arial"/>
                        <a:cs typeface="Arial"/>
                        <a:sym typeface="Arial"/>
                      </a:endParaRPr>
                    </a:p>
                  </a:txBody>
                  <a:tcPr marT="0" marB="0" marR="30350" marL="30350" anchor="ctr">
                    <a:solidFill>
                      <a:srgbClr val="CF2026"/>
                    </a:solidFill>
                  </a:tcPr>
                </a:tc>
                <a:tc>
                  <a:txBody>
                    <a:bodyPr/>
                    <a:lstStyle/>
                    <a:p>
                      <a:pPr indent="0" lvl="0" marL="0" marR="0" rtl="0" algn="ctr">
                        <a:lnSpc>
                          <a:spcPct val="107000"/>
                        </a:lnSpc>
                        <a:spcBef>
                          <a:spcPts val="0"/>
                        </a:spcBef>
                        <a:spcAft>
                          <a:spcPts val="0"/>
                        </a:spcAft>
                        <a:buNone/>
                      </a:pPr>
                      <a:r>
                        <a:rPr b="1" i="0" lang="en" sz="3300" u="none" cap="none" strike="noStrike">
                          <a:solidFill>
                            <a:schemeClr val="lt1"/>
                          </a:solidFill>
                          <a:latin typeface="Arial"/>
                          <a:ea typeface="Arial"/>
                          <a:cs typeface="Arial"/>
                          <a:sym typeface="Arial"/>
                        </a:rPr>
                        <a:t>60</a:t>
                      </a:r>
                      <a:r>
                        <a:rPr b="1" lang="en" sz="3300">
                          <a:solidFill>
                            <a:schemeClr val="lt1"/>
                          </a:solidFill>
                          <a:latin typeface="Arial"/>
                          <a:ea typeface="Arial"/>
                          <a:cs typeface="Arial"/>
                          <a:sym typeface="Arial"/>
                        </a:rPr>
                        <a:t>1</a:t>
                      </a:r>
                      <a:endParaRPr b="1" i="0" sz="3300" u="none" cap="none" strike="noStrike">
                        <a:solidFill>
                          <a:schemeClr val="lt1"/>
                        </a:solidFill>
                        <a:latin typeface="Arial"/>
                        <a:ea typeface="Arial"/>
                        <a:cs typeface="Arial"/>
                        <a:sym typeface="Arial"/>
                      </a:endParaRPr>
                    </a:p>
                  </a:txBody>
                  <a:tcPr marT="0" marB="0" marR="30350" marL="30350" anchor="ctr">
                    <a:solidFill>
                      <a:srgbClr val="CF2026"/>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REGISTRAR REPORT</a:t>
            </a:r>
            <a:endParaRPr b="1" i="0" sz="2100" u="none" cap="none" strike="noStrike">
              <a:solidFill>
                <a:schemeClr val="lt1"/>
              </a:solidFill>
              <a:latin typeface="Arial"/>
              <a:ea typeface="Arial"/>
              <a:cs typeface="Arial"/>
              <a:sym typeface="Arial"/>
            </a:endParaRPr>
          </a:p>
        </p:txBody>
      </p:sp>
      <p:cxnSp>
        <p:nvCxnSpPr>
          <p:cNvPr id="358" name="Google Shape;358;p46"/>
          <p:cNvCxnSpPr/>
          <p:nvPr/>
        </p:nvCxnSpPr>
        <p:spPr>
          <a:xfrm>
            <a:off x="85879" y="2629718"/>
            <a:ext cx="6253898" cy="0"/>
          </a:xfrm>
          <a:prstGeom prst="straightConnector1">
            <a:avLst/>
          </a:prstGeom>
          <a:noFill/>
          <a:ln>
            <a:noFill/>
          </a:ln>
        </p:spPr>
      </p:cxnSp>
      <p:pic>
        <p:nvPicPr>
          <p:cNvPr id="359" name="Google Shape;359;p46"/>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360" name="Google Shape;360;p46"/>
          <p:cNvSpPr txBox="1"/>
          <p:nvPr/>
        </p:nvSpPr>
        <p:spPr>
          <a:xfrm>
            <a:off x="343797" y="1784122"/>
            <a:ext cx="8581800" cy="1731600"/>
          </a:xfrm>
          <a:prstGeom prst="rect">
            <a:avLst/>
          </a:prstGeom>
          <a:noFill/>
          <a:ln>
            <a:noFill/>
          </a:ln>
        </p:spPr>
        <p:txBody>
          <a:bodyPr anchorCtr="0" anchor="t" bIns="34275" lIns="68575" spcFirstLastPara="1" rIns="68575" wrap="square" tIns="34275">
            <a:spAutoFit/>
          </a:bodyPr>
          <a:lstStyle/>
          <a:p>
            <a:pPr indent="-203200" lvl="0" marL="342900" marR="0" rtl="0" algn="l">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254000" lvl="0" marL="254000" marR="0" rtl="0" algn="l">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Registration will open   </a:t>
            </a:r>
            <a:r>
              <a:rPr b="1" lang="en" sz="2700">
                <a:solidFill>
                  <a:schemeClr val="dk1"/>
                </a:solidFill>
              </a:rPr>
              <a:t>August 1st</a:t>
            </a:r>
            <a:r>
              <a:rPr b="1" lang="en" sz="2700">
                <a:solidFill>
                  <a:schemeClr val="dk1"/>
                </a:solidFill>
                <a:latin typeface="Arial"/>
                <a:ea typeface="Arial"/>
                <a:cs typeface="Arial"/>
                <a:sym typeface="Arial"/>
              </a:rPr>
              <a:t>, 202</a:t>
            </a:r>
            <a:r>
              <a:rPr b="1" lang="en" sz="2700">
                <a:solidFill>
                  <a:schemeClr val="dk1"/>
                </a:solidFill>
              </a:rPr>
              <a:t>3</a:t>
            </a:r>
            <a:endParaRPr sz="1100"/>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54000" lvl="0" marL="254000" marR="0" rtl="0" algn="l">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Payment plan for this season </a:t>
            </a:r>
            <a:r>
              <a:rPr lang="en" sz="1800">
                <a:solidFill>
                  <a:schemeClr val="dk1"/>
                </a:solidFill>
              </a:rPr>
              <a:t>will be available, dates are TBA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61" name="Google Shape;361;p46"/>
          <p:cNvSpPr/>
          <p:nvPr/>
        </p:nvSpPr>
        <p:spPr>
          <a:xfrm>
            <a:off x="0" y="980071"/>
            <a:ext cx="5828512"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400" u="none" cap="none" strike="noStrike">
                <a:solidFill>
                  <a:schemeClr val="lt1"/>
                </a:solidFill>
                <a:latin typeface="Arial"/>
                <a:ea typeface="Arial"/>
                <a:cs typeface="Arial"/>
                <a:sym typeface="Arial"/>
              </a:rPr>
              <a:t>Registration for 2022-2023 Season</a:t>
            </a:r>
            <a:endParaRPr b="1" i="0" sz="2400" u="none" cap="none" strike="noStrike">
              <a:solidFill>
                <a:schemeClr val="lt1"/>
              </a:solidFill>
              <a:latin typeface="Arial"/>
              <a:ea typeface="Arial"/>
              <a:cs typeface="Arial"/>
              <a:sym typeface="Arial"/>
            </a:endParaRPr>
          </a:p>
        </p:txBody>
      </p:sp>
      <p:sp>
        <p:nvSpPr>
          <p:cNvPr id="362" name="Google Shape;362;p46"/>
          <p:cNvSpPr/>
          <p:nvPr/>
        </p:nvSpPr>
        <p:spPr>
          <a:xfrm>
            <a:off x="218308" y="4490539"/>
            <a:ext cx="8763306" cy="524441"/>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lt1"/>
                </a:solidFill>
                <a:latin typeface="Arial"/>
                <a:ea typeface="Arial"/>
                <a:cs typeface="Arial"/>
                <a:sym typeface="Arial"/>
              </a:rPr>
              <a:t>All fees must be paid in full before your player can go on the ice</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p:nvPr/>
        </p:nvSpPr>
        <p:spPr>
          <a:xfrm>
            <a:off x="1331047" y="2845015"/>
            <a:ext cx="6241063"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200">
                <a:solidFill>
                  <a:schemeClr val="lt1"/>
                </a:solidFill>
                <a:latin typeface="Arial"/>
                <a:ea typeface="Arial"/>
                <a:cs typeface="Arial"/>
                <a:sym typeface="Arial"/>
              </a:rPr>
              <a:t>REPRESENTATIVE LEAGUE COORDINATOR</a:t>
            </a:r>
            <a:endParaRPr sz="900"/>
          </a:p>
        </p:txBody>
      </p:sp>
      <p:sp>
        <p:nvSpPr>
          <p:cNvPr id="368" name="Google Shape;368;p47"/>
          <p:cNvSpPr/>
          <p:nvPr/>
        </p:nvSpPr>
        <p:spPr>
          <a:xfrm>
            <a:off x="3128050" y="3380850"/>
            <a:ext cx="2827800" cy="472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700">
                <a:solidFill>
                  <a:schemeClr val="lt1"/>
                </a:solidFill>
                <a:latin typeface="Arial"/>
                <a:ea typeface="Arial"/>
                <a:cs typeface="Arial"/>
                <a:sym typeface="Arial"/>
              </a:rPr>
              <a:t>KEVIN COWPER</a:t>
            </a:r>
            <a:endParaRPr sz="1100"/>
          </a:p>
        </p:txBody>
      </p:sp>
      <p:pic>
        <p:nvPicPr>
          <p:cNvPr id="369" name="Google Shape;369;p47"/>
          <p:cNvPicPr preferRelativeResize="0"/>
          <p:nvPr/>
        </p:nvPicPr>
        <p:blipFill rotWithShape="1">
          <a:blip r:embed="rId3">
            <a:alphaModFix/>
          </a:blip>
          <a:srcRect b="0" l="0" r="0" t="0"/>
          <a:stretch/>
        </p:blipFill>
        <p:spPr>
          <a:xfrm>
            <a:off x="3068468" y="1218116"/>
            <a:ext cx="2766222" cy="10803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cxnSp>
        <p:nvCxnSpPr>
          <p:cNvPr id="374" name="Google Shape;374;p48"/>
          <p:cNvCxnSpPr/>
          <p:nvPr/>
        </p:nvCxnSpPr>
        <p:spPr>
          <a:xfrm>
            <a:off x="85879" y="2629718"/>
            <a:ext cx="6253898" cy="0"/>
          </a:xfrm>
          <a:prstGeom prst="straightConnector1">
            <a:avLst/>
          </a:prstGeom>
          <a:noFill/>
          <a:ln>
            <a:noFill/>
          </a:ln>
        </p:spPr>
      </p:cxnSp>
      <p:sp>
        <p:nvSpPr>
          <p:cNvPr id="375" name="Google Shape;375;p48"/>
          <p:cNvSpPr txBox="1"/>
          <p:nvPr/>
        </p:nvSpPr>
        <p:spPr>
          <a:xfrm>
            <a:off x="281053" y="980071"/>
            <a:ext cx="8581895" cy="1361912"/>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p:txBody>
      </p:sp>
      <p:sp>
        <p:nvSpPr>
          <p:cNvPr id="376" name="Google Shape;376;p48"/>
          <p:cNvSpPr/>
          <p:nvPr/>
        </p:nvSpPr>
        <p:spPr>
          <a:xfrm>
            <a:off x="0" y="931285"/>
            <a:ext cx="6293874"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2100">
                <a:solidFill>
                  <a:schemeClr val="lt1"/>
                </a:solidFill>
              </a:rPr>
              <a:t>Conditioning</a:t>
            </a:r>
            <a:r>
              <a:rPr b="1" lang="en" sz="2100">
                <a:solidFill>
                  <a:schemeClr val="lt1"/>
                </a:solidFill>
              </a:rPr>
              <a:t> Camp 2022</a:t>
            </a:r>
            <a:endParaRPr sz="1100"/>
          </a:p>
        </p:txBody>
      </p:sp>
      <p:sp>
        <p:nvSpPr>
          <p:cNvPr id="377" name="Google Shape;377;p48"/>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378" name="Google Shape;378;p48"/>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graphicFrame>
        <p:nvGraphicFramePr>
          <p:cNvPr id="379" name="Google Shape;379;p48"/>
          <p:cNvGraphicFramePr/>
          <p:nvPr/>
        </p:nvGraphicFramePr>
        <p:xfrm>
          <a:off x="1224994" y="1975958"/>
          <a:ext cx="3000000" cy="3000000"/>
        </p:xfrm>
        <a:graphic>
          <a:graphicData uri="http://schemas.openxmlformats.org/drawingml/2006/table">
            <a:tbl>
              <a:tblPr bandRow="1" firstCol="1" firstRow="1">
                <a:noFill/>
                <a:tableStyleId>{1A7EFB8E-EDA6-4E83-9F45-FD98C379F773}</a:tableStyleId>
              </a:tblPr>
              <a:tblGrid>
                <a:gridCol w="3790250"/>
                <a:gridCol w="2463650"/>
              </a:tblGrid>
              <a:tr h="447775">
                <a:tc>
                  <a:txBody>
                    <a:bodyPr/>
                    <a:lstStyle/>
                    <a:p>
                      <a:pPr indent="0" lvl="0" marL="0" marR="0" rtl="0" algn="ctr">
                        <a:lnSpc>
                          <a:spcPct val="107000"/>
                        </a:lnSpc>
                        <a:spcBef>
                          <a:spcPts val="0"/>
                        </a:spcBef>
                        <a:spcAft>
                          <a:spcPts val="0"/>
                        </a:spcAft>
                        <a:buNone/>
                      </a:pPr>
                      <a:r>
                        <a:rPr b="1" i="0" lang="en" sz="1800" u="none" cap="none" strike="noStrike">
                          <a:latin typeface="Arial"/>
                          <a:ea typeface="Arial"/>
                          <a:cs typeface="Arial"/>
                          <a:sym typeface="Arial"/>
                        </a:rPr>
                        <a:t>DIVISION</a:t>
                      </a:r>
                      <a:endParaRPr b="1" i="0" sz="1800" u="none" cap="none" strike="noStrike">
                        <a:latin typeface="Arial"/>
                        <a:ea typeface="Arial"/>
                        <a:cs typeface="Arial"/>
                        <a:sym typeface="Arial"/>
                      </a:endParaRPr>
                    </a:p>
                  </a:txBody>
                  <a:tcPr marT="0" marB="0" marR="30350" marL="30350" anchor="ctr">
                    <a:solidFill>
                      <a:srgbClr val="CF2026"/>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Reg.</a:t>
                      </a:r>
                      <a:r>
                        <a:rPr b="1" i="0" lang="en" sz="1800" u="none" cap="none" strike="noStrike">
                          <a:latin typeface="Arial"/>
                          <a:ea typeface="Arial"/>
                          <a:cs typeface="Arial"/>
                          <a:sym typeface="Arial"/>
                        </a:rPr>
                        <a:t> PLAYERS</a:t>
                      </a:r>
                      <a:endParaRPr b="1" i="0" sz="1800" u="none" cap="none" strike="noStrike">
                        <a:latin typeface="Arial"/>
                        <a:ea typeface="Arial"/>
                        <a:cs typeface="Arial"/>
                        <a:sym typeface="Arial"/>
                      </a:endParaRPr>
                    </a:p>
                  </a:txBody>
                  <a:tcPr marT="0" marB="0" marR="30350" marL="30350" anchor="ctr">
                    <a:solidFill>
                      <a:srgbClr val="CF2026"/>
                    </a:solidFill>
                  </a:tcPr>
                </a:tc>
              </a:tr>
              <a:tr h="365075">
                <a:tc>
                  <a:txBody>
                    <a:bodyPr/>
                    <a:lstStyle/>
                    <a:p>
                      <a:pPr indent="0" lvl="0" marL="685800" marR="0" rtl="0" algn="l">
                        <a:lnSpc>
                          <a:spcPct val="107000"/>
                        </a:lnSpc>
                        <a:spcBef>
                          <a:spcPts val="0"/>
                        </a:spcBef>
                        <a:spcAft>
                          <a:spcPts val="0"/>
                        </a:spcAft>
                        <a:buNone/>
                      </a:pPr>
                      <a:r>
                        <a:rPr lang="en" sz="1800">
                          <a:solidFill>
                            <a:srgbClr val="CF2026"/>
                          </a:solidFill>
                          <a:latin typeface="Arial"/>
                          <a:ea typeface="Arial"/>
                          <a:cs typeface="Arial"/>
                          <a:sym typeface="Arial"/>
                        </a:rPr>
                        <a:t>U9         </a:t>
                      </a:r>
                      <a:r>
                        <a:rPr b="0" lang="en" sz="1800">
                          <a:solidFill>
                            <a:schemeClr val="dk1"/>
                          </a:solidFill>
                          <a:latin typeface="Arial"/>
                          <a:ea typeface="Arial"/>
                          <a:cs typeface="Arial"/>
                          <a:sym typeface="Arial"/>
                        </a:rPr>
                        <a:t>(2014, 2015)</a:t>
                      </a:r>
                      <a:endParaRPr b="0" i="0" sz="1800" u="none" cap="none" strike="noStrike">
                        <a:solidFill>
                          <a:schemeClr val="dk1"/>
                        </a:solidFill>
                        <a:latin typeface="Arial"/>
                        <a:ea typeface="Arial"/>
                        <a:cs typeface="Arial"/>
                        <a:sym typeface="Arial"/>
                      </a:endParaRPr>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81</a:t>
                      </a:r>
                      <a:endParaRPr sz="1800">
                        <a:latin typeface="Arial"/>
                        <a:ea typeface="Arial"/>
                        <a:cs typeface="Arial"/>
                        <a:sym typeface="Arial"/>
                      </a:endParaRPr>
                    </a:p>
                  </a:txBody>
                  <a:tcPr marT="0" marB="0" marR="30350" marL="30350" anchor="ctr"/>
                </a:tc>
              </a:tr>
              <a:tr h="36507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U11</a:t>
                      </a:r>
                      <a:r>
                        <a:rPr b="0" i="0" lang="en" sz="1800" u="none" cap="none" strike="noStrike">
                          <a:solidFill>
                            <a:srgbClr val="CF2026"/>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2</a:t>
                      </a:r>
                      <a:r>
                        <a:rPr b="0" i="0" lang="en" sz="1800" u="none" cap="none" strike="noStrike">
                          <a:solidFill>
                            <a:schemeClr val="dk1"/>
                          </a:solidFill>
                          <a:latin typeface="Arial"/>
                          <a:ea typeface="Arial"/>
                          <a:cs typeface="Arial"/>
                          <a:sym typeface="Arial"/>
                        </a:rPr>
                        <a:t>, 201</a:t>
                      </a:r>
                      <a:r>
                        <a:rPr b="0" lang="en" sz="1800">
                          <a:solidFill>
                            <a:schemeClr val="dk1"/>
                          </a:solidFill>
                          <a:latin typeface="Arial"/>
                          <a:ea typeface="Arial"/>
                          <a:cs typeface="Arial"/>
                          <a:sym typeface="Arial"/>
                        </a:rPr>
                        <a:t>3</a:t>
                      </a:r>
                      <a:r>
                        <a:rPr b="0" i="0" lang="en" sz="1800" u="none" cap="none" strike="noStrike">
                          <a:solidFill>
                            <a:schemeClr val="dk1"/>
                          </a:solidFill>
                          <a:latin typeface="Arial"/>
                          <a:ea typeface="Arial"/>
                          <a:cs typeface="Arial"/>
                          <a:sym typeface="Arial"/>
                        </a:rPr>
                        <a:t>)</a:t>
                      </a:r>
                      <a:endParaRPr sz="1100"/>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66</a:t>
                      </a:r>
                      <a:endParaRPr b="0" i="0" sz="1800" u="none" cap="none" strike="noStrike">
                        <a:latin typeface="Arial"/>
                        <a:ea typeface="Arial"/>
                        <a:cs typeface="Arial"/>
                        <a:sym typeface="Arial"/>
                      </a:endParaRPr>
                    </a:p>
                  </a:txBody>
                  <a:tcPr marT="0" marB="0" marR="30350" marL="30350" anchor="ctr"/>
                </a:tc>
              </a:tr>
              <a:tr h="350500">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U13</a:t>
                      </a:r>
                      <a:r>
                        <a:rPr b="1" i="0" lang="en" sz="1800" u="none" cap="none" strike="noStrike">
                          <a:solidFill>
                            <a:schemeClr val="dk1"/>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(20</a:t>
                      </a:r>
                      <a:r>
                        <a:rPr b="0" lang="en" sz="1800">
                          <a:solidFill>
                            <a:schemeClr val="dk1"/>
                          </a:solidFill>
                          <a:latin typeface="Arial"/>
                          <a:ea typeface="Arial"/>
                          <a:cs typeface="Arial"/>
                          <a:sym typeface="Arial"/>
                        </a:rPr>
                        <a:t>10</a:t>
                      </a:r>
                      <a:r>
                        <a:rPr b="0" i="0" lang="en" sz="1800" u="none" cap="none" strike="noStrike">
                          <a:solidFill>
                            <a:schemeClr val="dk1"/>
                          </a:solidFill>
                          <a:latin typeface="Arial"/>
                          <a:ea typeface="Arial"/>
                          <a:cs typeface="Arial"/>
                          <a:sym typeface="Arial"/>
                        </a:rPr>
                        <a:t>,2011) </a:t>
                      </a:r>
                      <a:endParaRPr b="0" i="0" sz="1800" u="none" cap="none" strike="noStrike">
                        <a:solidFill>
                          <a:schemeClr val="dk1"/>
                        </a:solidFill>
                        <a:latin typeface="Arial"/>
                        <a:ea typeface="Arial"/>
                        <a:cs typeface="Arial"/>
                        <a:sym typeface="Arial"/>
                      </a:endParaRPr>
                    </a:p>
                  </a:txBody>
                  <a:tcPr marT="0" marB="0" marR="30350" marL="30350" anchor="ctr">
                    <a:solidFill>
                      <a:srgbClr val="E9EBF5"/>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77</a:t>
                      </a:r>
                      <a:endParaRPr b="0" i="0" sz="1800" u="none" cap="none" strike="noStrike">
                        <a:latin typeface="Arial"/>
                        <a:ea typeface="Arial"/>
                        <a:cs typeface="Arial"/>
                        <a:sym typeface="Arial"/>
                      </a:endParaRPr>
                    </a:p>
                  </a:txBody>
                  <a:tcPr marT="0" marB="0" marR="30350" marL="30350" anchor="ctr"/>
                </a:tc>
              </a:tr>
              <a:tr h="36412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U15</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8</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9</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txBody>
                  <a:tcPr marT="0" marB="0" marR="30350" marL="30350" anchor="ctr">
                    <a:solidFill>
                      <a:srgbClr val="CFD5EA"/>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54</a:t>
                      </a:r>
                      <a:endParaRPr b="0" i="0" sz="1800" u="none" cap="none" strike="noStrike">
                        <a:latin typeface="Arial"/>
                        <a:ea typeface="Arial"/>
                        <a:cs typeface="Arial"/>
                        <a:sym typeface="Arial"/>
                      </a:endParaRPr>
                    </a:p>
                  </a:txBody>
                  <a:tcPr marT="0" marB="0" marR="30350" marL="30350" anchor="ctr"/>
                </a:tc>
              </a:tr>
              <a:tr h="335875">
                <a:tc>
                  <a:txBody>
                    <a:bodyPr/>
                    <a:lstStyle/>
                    <a:p>
                      <a:pPr indent="0" lvl="2" marL="685800" marR="0" rtl="0" algn="l">
                        <a:lnSpc>
                          <a:spcPct val="107000"/>
                        </a:lnSpc>
                        <a:spcBef>
                          <a:spcPts val="0"/>
                        </a:spcBef>
                        <a:spcAft>
                          <a:spcPts val="0"/>
                        </a:spcAft>
                        <a:buNone/>
                      </a:pPr>
                      <a:r>
                        <a:rPr b="1" i="0" lang="en" sz="1800" u="none" cap="none" strike="noStrike">
                          <a:solidFill>
                            <a:srgbClr val="CF2026"/>
                          </a:solidFill>
                          <a:latin typeface="Arial"/>
                          <a:ea typeface="Arial"/>
                          <a:cs typeface="Arial"/>
                          <a:sym typeface="Arial"/>
                        </a:rPr>
                        <a:t>U18</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5</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6</a:t>
                      </a:r>
                      <a:r>
                        <a:rPr b="0" i="0" lang="en" sz="1800" u="none" cap="none" strike="noStrike">
                          <a:solidFill>
                            <a:schemeClr val="dk1"/>
                          </a:solidFill>
                          <a:latin typeface="Arial"/>
                          <a:ea typeface="Arial"/>
                          <a:cs typeface="Arial"/>
                          <a:sym typeface="Arial"/>
                        </a:rPr>
                        <a:t>, 200</a:t>
                      </a:r>
                      <a:r>
                        <a:rPr b="0" lang="en" sz="1800">
                          <a:solidFill>
                            <a:schemeClr val="dk1"/>
                          </a:solidFill>
                          <a:latin typeface="Arial"/>
                          <a:ea typeface="Arial"/>
                          <a:cs typeface="Arial"/>
                          <a:sym typeface="Arial"/>
                        </a:rPr>
                        <a:t>7</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txBody>
                  <a:tcPr marT="0" marB="0" marR="30350" marL="30350" anchor="ctr">
                    <a:solidFill>
                      <a:srgbClr val="E9EBF5"/>
                    </a:solidFill>
                  </a:tcPr>
                </a:tc>
                <a:tc>
                  <a:txBody>
                    <a:bodyPr/>
                    <a:lstStyle/>
                    <a:p>
                      <a:pPr indent="0" lvl="0" marL="0" marR="0" rtl="0" algn="ctr">
                        <a:lnSpc>
                          <a:spcPct val="107000"/>
                        </a:lnSpc>
                        <a:spcBef>
                          <a:spcPts val="0"/>
                        </a:spcBef>
                        <a:spcAft>
                          <a:spcPts val="0"/>
                        </a:spcAft>
                        <a:buNone/>
                      </a:pPr>
                      <a:r>
                        <a:rPr lang="en" sz="1800">
                          <a:latin typeface="Arial"/>
                          <a:ea typeface="Arial"/>
                          <a:cs typeface="Arial"/>
                          <a:sym typeface="Arial"/>
                        </a:rPr>
                        <a:t>42</a:t>
                      </a:r>
                      <a:endParaRPr b="0" i="0" sz="1800" u="none" cap="none" strike="noStrike">
                        <a:latin typeface="Arial"/>
                        <a:ea typeface="Arial"/>
                        <a:cs typeface="Arial"/>
                        <a:sym typeface="Arial"/>
                      </a:endParaRPr>
                    </a:p>
                  </a:txBody>
                  <a:tcPr marT="0" marB="0" marR="30350" marL="30350" anchor="ctr"/>
                </a:tc>
              </a:tr>
              <a:tr h="464525">
                <a:tc>
                  <a:txBody>
                    <a:bodyPr/>
                    <a:lstStyle/>
                    <a:p>
                      <a:pPr indent="0" lvl="0" marL="0" marR="0" rtl="0" algn="ctr">
                        <a:lnSpc>
                          <a:spcPct val="107000"/>
                        </a:lnSpc>
                        <a:spcBef>
                          <a:spcPts val="0"/>
                        </a:spcBef>
                        <a:spcAft>
                          <a:spcPts val="0"/>
                        </a:spcAft>
                        <a:buNone/>
                      </a:pPr>
                      <a:r>
                        <a:rPr b="1" i="0" lang="en" sz="1800" u="none" cap="none" strike="noStrike">
                          <a:latin typeface="Arial"/>
                          <a:ea typeface="Arial"/>
                          <a:cs typeface="Arial"/>
                          <a:sym typeface="Arial"/>
                        </a:rPr>
                        <a:t>TOTALS</a:t>
                      </a:r>
                      <a:endParaRPr b="1" i="0" sz="1800" u="none" cap="none" strike="noStrike">
                        <a:latin typeface="Arial"/>
                        <a:ea typeface="Arial"/>
                        <a:cs typeface="Arial"/>
                        <a:sym typeface="Arial"/>
                      </a:endParaRPr>
                    </a:p>
                  </a:txBody>
                  <a:tcPr marT="0" marB="0" marR="30350" marL="30350" anchor="ctr">
                    <a:solidFill>
                      <a:srgbClr val="CF2026"/>
                    </a:solidFill>
                  </a:tcPr>
                </a:tc>
                <a:tc>
                  <a:txBody>
                    <a:bodyPr/>
                    <a:lstStyle/>
                    <a:p>
                      <a:pPr indent="0" lvl="0" marL="0" marR="0" rtl="0" algn="ctr">
                        <a:lnSpc>
                          <a:spcPct val="107000"/>
                        </a:lnSpc>
                        <a:spcBef>
                          <a:spcPts val="0"/>
                        </a:spcBef>
                        <a:spcAft>
                          <a:spcPts val="0"/>
                        </a:spcAft>
                        <a:buNone/>
                      </a:pPr>
                      <a:r>
                        <a:rPr b="1" lang="en" sz="3300">
                          <a:solidFill>
                            <a:schemeClr val="lt1"/>
                          </a:solidFill>
                          <a:latin typeface="Arial"/>
                          <a:ea typeface="Arial"/>
                          <a:cs typeface="Arial"/>
                          <a:sym typeface="Arial"/>
                        </a:rPr>
                        <a:t>320</a:t>
                      </a:r>
                      <a:endParaRPr b="1" i="0" sz="3300" u="none" cap="none" strike="noStrike">
                        <a:solidFill>
                          <a:schemeClr val="lt1"/>
                        </a:solidFill>
                        <a:latin typeface="Arial"/>
                        <a:ea typeface="Arial"/>
                        <a:cs typeface="Arial"/>
                        <a:sym typeface="Arial"/>
                      </a:endParaRPr>
                    </a:p>
                  </a:txBody>
                  <a:tcPr marT="0" marB="0" marR="30350" marL="30350" anchor="ctr">
                    <a:solidFill>
                      <a:srgbClr val="CF2026"/>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cxnSp>
        <p:nvCxnSpPr>
          <p:cNvPr id="384" name="Google Shape;384;p49"/>
          <p:cNvCxnSpPr/>
          <p:nvPr/>
        </p:nvCxnSpPr>
        <p:spPr>
          <a:xfrm>
            <a:off x="85879" y="2629718"/>
            <a:ext cx="6253800" cy="0"/>
          </a:xfrm>
          <a:prstGeom prst="straightConnector1">
            <a:avLst/>
          </a:prstGeom>
          <a:noFill/>
          <a:ln>
            <a:noFill/>
          </a:ln>
        </p:spPr>
      </p:cxnSp>
      <p:sp>
        <p:nvSpPr>
          <p:cNvPr id="385" name="Google Shape;385;p49"/>
          <p:cNvSpPr txBox="1"/>
          <p:nvPr/>
        </p:nvSpPr>
        <p:spPr>
          <a:xfrm>
            <a:off x="281053" y="980071"/>
            <a:ext cx="85818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p:txBody>
      </p:sp>
      <p:sp>
        <p:nvSpPr>
          <p:cNvPr id="386" name="Google Shape;386;p49"/>
          <p:cNvSpPr/>
          <p:nvPr/>
        </p:nvSpPr>
        <p:spPr>
          <a:xfrm>
            <a:off x="0" y="931285"/>
            <a:ext cx="6294000" cy="8271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2100">
                <a:solidFill>
                  <a:schemeClr val="lt1"/>
                </a:solidFill>
              </a:rPr>
              <a:t>Conditioning Camp 2022</a:t>
            </a:r>
            <a:endParaRPr sz="1100"/>
          </a:p>
        </p:txBody>
      </p:sp>
      <p:sp>
        <p:nvSpPr>
          <p:cNvPr id="387" name="Google Shape;387;p49"/>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388" name="Google Shape;388;p49"/>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389" name="Google Shape;389;p49"/>
          <p:cNvSpPr txBox="1"/>
          <p:nvPr/>
        </p:nvSpPr>
        <p:spPr>
          <a:xfrm>
            <a:off x="281053" y="1881866"/>
            <a:ext cx="8581800" cy="223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Each Session had a Practice Plan for Coaches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Players grouped by previous level played</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Consistent Coaching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Sessions 5 &amp; 6 were Dry-Runs of Player Selection Process </a:t>
            </a:r>
            <a:r>
              <a:rPr lang="en" sz="2400">
                <a:solidFill>
                  <a:schemeClr val="dk1"/>
                </a:solidFill>
                <a:latin typeface="Calibri"/>
                <a:ea typeface="Calibri"/>
                <a:cs typeface="Calibri"/>
                <a:sym typeface="Calibri"/>
              </a:rPr>
              <a:t>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cxnSp>
        <p:nvCxnSpPr>
          <p:cNvPr id="394" name="Google Shape;394;p50"/>
          <p:cNvCxnSpPr/>
          <p:nvPr/>
        </p:nvCxnSpPr>
        <p:spPr>
          <a:xfrm>
            <a:off x="85879" y="2629718"/>
            <a:ext cx="6253800" cy="0"/>
          </a:xfrm>
          <a:prstGeom prst="straightConnector1">
            <a:avLst/>
          </a:prstGeom>
          <a:noFill/>
          <a:ln>
            <a:noFill/>
          </a:ln>
        </p:spPr>
      </p:cxnSp>
      <p:sp>
        <p:nvSpPr>
          <p:cNvPr id="395" name="Google Shape;395;p50"/>
          <p:cNvSpPr txBox="1"/>
          <p:nvPr/>
        </p:nvSpPr>
        <p:spPr>
          <a:xfrm>
            <a:off x="281053" y="1108421"/>
            <a:ext cx="85818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p:txBody>
      </p:sp>
      <p:sp>
        <p:nvSpPr>
          <p:cNvPr id="396" name="Google Shape;396;p50"/>
          <p:cNvSpPr/>
          <p:nvPr/>
        </p:nvSpPr>
        <p:spPr>
          <a:xfrm>
            <a:off x="0" y="899375"/>
            <a:ext cx="8103600" cy="4986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100" u="none" cap="none" strike="noStrike">
                <a:solidFill>
                  <a:schemeClr val="lt1"/>
                </a:solidFill>
                <a:latin typeface="Arial"/>
                <a:ea typeface="Arial"/>
                <a:cs typeface="Arial"/>
                <a:sym typeface="Arial"/>
              </a:rPr>
              <a:t>202</a:t>
            </a:r>
            <a:r>
              <a:rPr b="1" lang="en" sz="2100">
                <a:solidFill>
                  <a:schemeClr val="lt1"/>
                </a:solidFill>
              </a:rPr>
              <a:t>2</a:t>
            </a:r>
            <a:r>
              <a:rPr b="1" i="0" lang="en" sz="2100" u="none" cap="none" strike="noStrike">
                <a:solidFill>
                  <a:schemeClr val="lt1"/>
                </a:solidFill>
                <a:latin typeface="Arial"/>
                <a:ea typeface="Arial"/>
                <a:cs typeface="Arial"/>
                <a:sym typeface="Arial"/>
              </a:rPr>
              <a:t>-202</a:t>
            </a:r>
            <a:r>
              <a:rPr b="1" lang="en" sz="2100">
                <a:solidFill>
                  <a:schemeClr val="lt1"/>
                </a:solidFill>
              </a:rPr>
              <a:t>3</a:t>
            </a:r>
            <a:r>
              <a:rPr b="1" i="0" lang="en" sz="2100" u="none" cap="none" strike="noStrike">
                <a:solidFill>
                  <a:schemeClr val="lt1"/>
                </a:solidFill>
                <a:latin typeface="Arial"/>
                <a:ea typeface="Arial"/>
                <a:cs typeface="Arial"/>
                <a:sym typeface="Arial"/>
              </a:rPr>
              <a:t> Rep Team Selection Process for U11-U18 teams </a:t>
            </a:r>
            <a:endParaRPr sz="1100"/>
          </a:p>
        </p:txBody>
      </p:sp>
      <p:sp>
        <p:nvSpPr>
          <p:cNvPr id="397" name="Google Shape;397;p50"/>
          <p:cNvSpPr txBox="1"/>
          <p:nvPr/>
        </p:nvSpPr>
        <p:spPr>
          <a:xfrm>
            <a:off x="281053" y="1488317"/>
            <a:ext cx="8581800" cy="3978900"/>
          </a:xfrm>
          <a:prstGeom prst="rect">
            <a:avLst/>
          </a:prstGeom>
          <a:noFill/>
          <a:ln>
            <a:noFill/>
          </a:ln>
        </p:spPr>
        <p:txBody>
          <a:bodyPr anchorCtr="0" anchor="t" bIns="34275" lIns="68575" spcFirstLastPara="1" rIns="68575" wrap="square" tIns="34275">
            <a:spAutoFit/>
          </a:bodyPr>
          <a:lstStyle/>
          <a:p>
            <a:pPr indent="-349250" lvl="0" marL="342900" marR="0" rtl="0" algn="l">
              <a:spcBef>
                <a:spcPts val="0"/>
              </a:spcBef>
              <a:spcAft>
                <a:spcPts val="0"/>
              </a:spcAft>
              <a:buClr>
                <a:schemeClr val="dk1"/>
              </a:buClr>
              <a:buSzPts val="2300"/>
              <a:buFont typeface="Arial"/>
              <a:buChar char="•"/>
            </a:pPr>
            <a:r>
              <a:rPr lang="en" sz="2300">
                <a:solidFill>
                  <a:schemeClr val="dk1"/>
                </a:solidFill>
              </a:rPr>
              <a:t>Exceeded goal of </a:t>
            </a:r>
            <a:r>
              <a:rPr lang="en" sz="2300">
                <a:solidFill>
                  <a:schemeClr val="dk1"/>
                </a:solidFill>
                <a:latin typeface="Arial"/>
                <a:ea typeface="Arial"/>
                <a:cs typeface="Arial"/>
                <a:sym typeface="Arial"/>
              </a:rPr>
              <a:t>4-8 evaluators per session.</a:t>
            </a:r>
            <a:endParaRPr sz="1100"/>
          </a:p>
          <a:p>
            <a:pPr indent="-349250" lvl="0" marL="342900" marR="0" rtl="0" algn="l">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Sessions for Individual skills, tactical skills, and intrasquad games used for evaluations. </a:t>
            </a:r>
            <a:endParaRPr sz="1100"/>
          </a:p>
          <a:p>
            <a:pPr indent="-349250" lvl="0" marL="342900" marR="0" rtl="0" algn="l">
              <a:spcBef>
                <a:spcPts val="0"/>
              </a:spcBef>
              <a:spcAft>
                <a:spcPts val="0"/>
              </a:spcAft>
              <a:buClr>
                <a:schemeClr val="dk1"/>
              </a:buClr>
              <a:buSzPts val="2300"/>
              <a:buFont typeface="Arial"/>
              <a:buChar char="•"/>
            </a:pPr>
            <a:r>
              <a:rPr lang="en" sz="2300">
                <a:solidFill>
                  <a:schemeClr val="dk1"/>
                </a:solidFill>
                <a:latin typeface="Arial"/>
                <a:ea typeface="Arial"/>
                <a:cs typeface="Arial"/>
                <a:sym typeface="Arial"/>
              </a:rPr>
              <a:t>Many data points to prevent biased scoring.</a:t>
            </a:r>
            <a:endParaRPr sz="2300">
              <a:solidFill>
                <a:schemeClr val="dk1"/>
              </a:solidFill>
              <a:latin typeface="Arial"/>
              <a:ea typeface="Arial"/>
              <a:cs typeface="Arial"/>
              <a:sym typeface="Arial"/>
            </a:endParaRPr>
          </a:p>
          <a:p>
            <a:pPr indent="-374650" lvl="1" marL="914400" marR="0" rtl="0" algn="l">
              <a:spcBef>
                <a:spcPts val="0"/>
              </a:spcBef>
              <a:spcAft>
                <a:spcPts val="0"/>
              </a:spcAft>
              <a:buClr>
                <a:schemeClr val="dk1"/>
              </a:buClr>
              <a:buSzPts val="2300"/>
              <a:buChar char="○"/>
            </a:pPr>
            <a:r>
              <a:rPr lang="en" sz="2300">
                <a:solidFill>
                  <a:schemeClr val="dk1"/>
                </a:solidFill>
              </a:rPr>
              <a:t>U11 - 10 Evaluators, 85 data points</a:t>
            </a:r>
            <a:endParaRPr sz="2300">
              <a:solidFill>
                <a:schemeClr val="dk1"/>
              </a:solidFill>
            </a:endParaRPr>
          </a:p>
          <a:p>
            <a:pPr indent="-374650" lvl="1" marL="914400" rtl="0" algn="l">
              <a:spcBef>
                <a:spcPts val="0"/>
              </a:spcBef>
              <a:spcAft>
                <a:spcPts val="0"/>
              </a:spcAft>
              <a:buClr>
                <a:schemeClr val="dk1"/>
              </a:buClr>
              <a:buSzPts val="2300"/>
              <a:buChar char="○"/>
            </a:pPr>
            <a:r>
              <a:rPr lang="en" sz="2300">
                <a:solidFill>
                  <a:schemeClr val="dk1"/>
                </a:solidFill>
              </a:rPr>
              <a:t>U13 - 11 Evaluators, 97 data points</a:t>
            </a:r>
            <a:endParaRPr sz="2300">
              <a:solidFill>
                <a:schemeClr val="dk1"/>
              </a:solidFill>
            </a:endParaRPr>
          </a:p>
          <a:p>
            <a:pPr indent="-374650" lvl="1" marL="914400" rtl="0" algn="l">
              <a:spcBef>
                <a:spcPts val="0"/>
              </a:spcBef>
              <a:spcAft>
                <a:spcPts val="0"/>
              </a:spcAft>
              <a:buClr>
                <a:schemeClr val="dk1"/>
              </a:buClr>
              <a:buSzPts val="2300"/>
              <a:buChar char="○"/>
            </a:pPr>
            <a:r>
              <a:rPr lang="en" sz="2300">
                <a:solidFill>
                  <a:schemeClr val="dk1"/>
                </a:solidFill>
              </a:rPr>
              <a:t>U15 - 13 Evaluators, 108 data points</a:t>
            </a:r>
            <a:endParaRPr sz="2300">
              <a:solidFill>
                <a:schemeClr val="dk1"/>
              </a:solidFill>
            </a:endParaRPr>
          </a:p>
          <a:p>
            <a:pPr indent="-374650" lvl="1" marL="914400" rtl="0" algn="l">
              <a:spcBef>
                <a:spcPts val="0"/>
              </a:spcBef>
              <a:spcAft>
                <a:spcPts val="0"/>
              </a:spcAft>
              <a:buClr>
                <a:schemeClr val="dk1"/>
              </a:buClr>
              <a:buSzPts val="2300"/>
              <a:buChar char="○"/>
            </a:pPr>
            <a:r>
              <a:rPr lang="en" sz="2300">
                <a:solidFill>
                  <a:schemeClr val="dk1"/>
                </a:solidFill>
              </a:rPr>
              <a:t>U18 - 8 Evaluators, 51 data points</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latin typeface="Arial"/>
                <a:ea typeface="Arial"/>
                <a:cs typeface="Arial"/>
                <a:sym typeface="Arial"/>
              </a:rPr>
              <a:t>End of process kids are at the right level for personal and team success. </a:t>
            </a:r>
            <a:endParaRPr sz="1100"/>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98" name="Google Shape;398;p50"/>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399" name="Google Shape;399;p50"/>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cxnSp>
        <p:nvCxnSpPr>
          <p:cNvPr id="404" name="Google Shape;404;p51"/>
          <p:cNvCxnSpPr/>
          <p:nvPr/>
        </p:nvCxnSpPr>
        <p:spPr>
          <a:xfrm>
            <a:off x="85879" y="2629718"/>
            <a:ext cx="6253898" cy="0"/>
          </a:xfrm>
          <a:prstGeom prst="straightConnector1">
            <a:avLst/>
          </a:prstGeom>
          <a:noFill/>
          <a:ln>
            <a:noFill/>
          </a:ln>
        </p:spPr>
      </p:cxnSp>
      <p:sp>
        <p:nvSpPr>
          <p:cNvPr id="405" name="Google Shape;405;p51"/>
          <p:cNvSpPr txBox="1"/>
          <p:nvPr/>
        </p:nvSpPr>
        <p:spPr>
          <a:xfrm>
            <a:off x="281053" y="980071"/>
            <a:ext cx="8581895" cy="1361912"/>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p:txBody>
      </p:sp>
      <p:pic>
        <p:nvPicPr>
          <p:cNvPr id="406" name="Google Shape;406;p51"/>
          <p:cNvPicPr preferRelativeResize="0"/>
          <p:nvPr/>
        </p:nvPicPr>
        <p:blipFill rotWithShape="1">
          <a:blip r:embed="rId3">
            <a:alphaModFix/>
          </a:blip>
          <a:srcRect b="0" l="0" r="0" t="0"/>
          <a:stretch/>
        </p:blipFill>
        <p:spPr>
          <a:xfrm>
            <a:off x="5608313" y="980071"/>
            <a:ext cx="3361321" cy="3771899"/>
          </a:xfrm>
          <a:prstGeom prst="rect">
            <a:avLst/>
          </a:prstGeom>
          <a:noFill/>
          <a:ln>
            <a:noFill/>
          </a:ln>
        </p:spPr>
      </p:pic>
      <p:sp>
        <p:nvSpPr>
          <p:cNvPr id="407" name="Google Shape;407;p51"/>
          <p:cNvSpPr/>
          <p:nvPr/>
        </p:nvSpPr>
        <p:spPr>
          <a:xfrm>
            <a:off x="0" y="1036851"/>
            <a:ext cx="5929200" cy="9222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700" u="none" cap="none" strike="noStrike">
                <a:solidFill>
                  <a:schemeClr val="lt1"/>
                </a:solidFill>
                <a:latin typeface="Arial"/>
                <a:ea typeface="Arial"/>
                <a:cs typeface="Arial"/>
                <a:sym typeface="Arial"/>
              </a:rPr>
              <a:t>This was year </a:t>
            </a:r>
            <a:r>
              <a:rPr b="1" lang="en" sz="2700">
                <a:solidFill>
                  <a:schemeClr val="lt1"/>
                </a:solidFill>
              </a:rPr>
              <a:t>5</a:t>
            </a:r>
            <a:r>
              <a:rPr b="1" i="0" lang="en" sz="2700" u="none" cap="none" strike="noStrike">
                <a:solidFill>
                  <a:schemeClr val="lt1"/>
                </a:solidFill>
                <a:latin typeface="Arial"/>
                <a:ea typeface="Arial"/>
                <a:cs typeface="Arial"/>
                <a:sym typeface="Arial"/>
              </a:rPr>
              <a:t> of using the app </a:t>
            </a:r>
            <a:endParaRPr sz="1100"/>
          </a:p>
        </p:txBody>
      </p:sp>
      <p:sp>
        <p:nvSpPr>
          <p:cNvPr id="408" name="Google Shape;408;p51"/>
          <p:cNvSpPr txBox="1"/>
          <p:nvPr/>
        </p:nvSpPr>
        <p:spPr>
          <a:xfrm>
            <a:off x="174365" y="2040181"/>
            <a:ext cx="5580251" cy="2539157"/>
          </a:xfrm>
          <a:prstGeom prst="rect">
            <a:avLst/>
          </a:prstGeom>
          <a:noFill/>
          <a:ln>
            <a:noFill/>
          </a:ln>
        </p:spPr>
        <p:txBody>
          <a:bodyPr anchorCtr="0" anchor="t" bIns="34275" lIns="68575" spcFirstLastPara="1" rIns="68575" wrap="square" tIns="34275">
            <a:spAutoFit/>
          </a:bodyPr>
          <a:lstStyle/>
          <a:p>
            <a:pPr indent="-209550" lvl="0" marL="215900" marR="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An easy-to-use mobile app for managing our team selection process including evaluating players, staying organized and ensuring data entered is secure. </a:t>
            </a:r>
            <a:endParaRPr sz="1100"/>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209550" lvl="0" marL="215900" marR="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Other customers now include Bedford, Sackville, Dartmouth, Halifax. </a:t>
            </a:r>
            <a:endParaRPr sz="1100"/>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09" name="Google Shape;409;p51"/>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10" name="Google Shape;410;p51"/>
          <p:cNvPicPr preferRelativeResize="0"/>
          <p:nvPr/>
        </p:nvPicPr>
        <p:blipFill rotWithShape="1">
          <a:blip r:embed="rId4">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2"/>
          <p:cNvSpPr txBox="1"/>
          <p:nvPr/>
        </p:nvSpPr>
        <p:spPr>
          <a:xfrm>
            <a:off x="281053" y="2046259"/>
            <a:ext cx="8581800" cy="223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rPr>
              <a:t>Jon Greenwood (Assistant Coach SMU Hockey)</a:t>
            </a:r>
            <a:endParaRPr sz="2400">
              <a:solidFill>
                <a:schemeClr val="dk1"/>
              </a:solidFill>
            </a:endParaRPr>
          </a:p>
          <a:p>
            <a:pPr indent="-381000" lvl="1" marL="914400" marR="0" rtl="0" algn="l">
              <a:spcBef>
                <a:spcPts val="0"/>
              </a:spcBef>
              <a:spcAft>
                <a:spcPts val="0"/>
              </a:spcAft>
              <a:buClr>
                <a:schemeClr val="dk1"/>
              </a:buClr>
              <a:buSzPts val="2400"/>
              <a:buFont typeface="Arial"/>
              <a:buChar char="○"/>
            </a:pPr>
            <a:r>
              <a:rPr lang="en" sz="2400">
                <a:solidFill>
                  <a:schemeClr val="dk1"/>
                </a:solidFill>
              </a:rPr>
              <a:t>Defensive </a:t>
            </a:r>
            <a:r>
              <a:rPr lang="en" sz="2400">
                <a:solidFill>
                  <a:schemeClr val="dk1"/>
                </a:solidFill>
              </a:rPr>
              <a:t>strategy</a:t>
            </a:r>
            <a:r>
              <a:rPr lang="en" sz="2400">
                <a:solidFill>
                  <a:schemeClr val="dk1"/>
                </a:solidFill>
              </a:rPr>
              <a:t> and Development</a:t>
            </a:r>
            <a:endParaRPr sz="2400">
              <a:solidFill>
                <a:schemeClr val="dk1"/>
              </a:solidFill>
            </a:endParaRPr>
          </a:p>
          <a:p>
            <a:pPr indent="-381000" lvl="0" marL="457200" marR="0" rtl="0" algn="l">
              <a:spcBef>
                <a:spcPts val="0"/>
              </a:spcBef>
              <a:spcAft>
                <a:spcPts val="0"/>
              </a:spcAft>
              <a:buClr>
                <a:schemeClr val="dk1"/>
              </a:buClr>
              <a:buSzPts val="2400"/>
              <a:buFont typeface="Arial"/>
              <a:buChar char="•"/>
            </a:pPr>
            <a:r>
              <a:rPr lang="en" sz="2400">
                <a:solidFill>
                  <a:schemeClr val="dk1"/>
                </a:solidFill>
              </a:rPr>
              <a:t>Todd Bengert (Goal Scoring from a goalie perspective)</a:t>
            </a:r>
            <a:r>
              <a:rPr lang="en" sz="2400">
                <a:solidFill>
                  <a:schemeClr val="dk1"/>
                </a:solidFill>
                <a:latin typeface="Arial"/>
                <a:ea typeface="Arial"/>
                <a:cs typeface="Arial"/>
                <a:sym typeface="Arial"/>
              </a:rPr>
              <a:t> </a:t>
            </a:r>
            <a:endParaRPr sz="1100"/>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16" name="Google Shape;416;p52"/>
          <p:cNvSpPr/>
          <p:nvPr/>
        </p:nvSpPr>
        <p:spPr>
          <a:xfrm>
            <a:off x="0" y="1219021"/>
            <a:ext cx="8238744"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2400">
                <a:solidFill>
                  <a:schemeClr val="lt1"/>
                </a:solidFill>
              </a:rPr>
              <a:t>Pre Season Coach </a:t>
            </a:r>
            <a:r>
              <a:rPr b="1" i="0" lang="en" sz="2400" u="none" cap="none" strike="noStrike">
                <a:solidFill>
                  <a:schemeClr val="lt1"/>
                </a:solidFill>
                <a:latin typeface="Arial"/>
                <a:ea typeface="Arial"/>
                <a:cs typeface="Arial"/>
                <a:sym typeface="Arial"/>
              </a:rPr>
              <a:t>Development</a:t>
            </a:r>
            <a:endParaRPr sz="1100"/>
          </a:p>
        </p:txBody>
      </p:sp>
      <p:sp>
        <p:nvSpPr>
          <p:cNvPr id="417" name="Google Shape;417;p52"/>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18" name="Google Shape;418;p52"/>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3"/>
          <p:cNvSpPr/>
          <p:nvPr/>
        </p:nvSpPr>
        <p:spPr>
          <a:xfrm>
            <a:off x="0" y="1045106"/>
            <a:ext cx="5733288"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100" u="none" cap="none" strike="noStrike">
                <a:solidFill>
                  <a:schemeClr val="lt1"/>
                </a:solidFill>
                <a:latin typeface="Arial"/>
                <a:ea typeface="Arial"/>
                <a:cs typeface="Arial"/>
                <a:sym typeface="Arial"/>
              </a:rPr>
              <a:t>Development during 202</a:t>
            </a:r>
            <a:r>
              <a:rPr b="1" lang="en" sz="2100">
                <a:solidFill>
                  <a:schemeClr val="lt1"/>
                </a:solidFill>
              </a:rPr>
              <a:t>2</a:t>
            </a:r>
            <a:r>
              <a:rPr b="1" i="0" lang="en" sz="2100" u="none" cap="none" strike="noStrike">
                <a:solidFill>
                  <a:schemeClr val="lt1"/>
                </a:solidFill>
                <a:latin typeface="Arial"/>
                <a:ea typeface="Arial"/>
                <a:cs typeface="Arial"/>
                <a:sym typeface="Arial"/>
              </a:rPr>
              <a:t>-202</a:t>
            </a:r>
            <a:r>
              <a:rPr b="1" lang="en" sz="2100">
                <a:solidFill>
                  <a:schemeClr val="lt1"/>
                </a:solidFill>
              </a:rPr>
              <a:t>3</a:t>
            </a:r>
            <a:r>
              <a:rPr b="1" i="0" lang="en" sz="2100" u="none" cap="none" strike="noStrike">
                <a:solidFill>
                  <a:schemeClr val="lt1"/>
                </a:solidFill>
                <a:latin typeface="Arial"/>
                <a:ea typeface="Arial"/>
                <a:cs typeface="Arial"/>
                <a:sym typeface="Arial"/>
              </a:rPr>
              <a:t> season</a:t>
            </a:r>
            <a:endParaRPr sz="1100"/>
          </a:p>
        </p:txBody>
      </p:sp>
      <p:sp>
        <p:nvSpPr>
          <p:cNvPr id="424" name="Google Shape;424;p53"/>
          <p:cNvSpPr txBox="1"/>
          <p:nvPr/>
        </p:nvSpPr>
        <p:spPr>
          <a:xfrm>
            <a:off x="728330" y="2273900"/>
            <a:ext cx="7729800" cy="1177500"/>
          </a:xfrm>
          <a:prstGeom prst="rect">
            <a:avLst/>
          </a:prstGeom>
          <a:noFill/>
          <a:ln>
            <a:noFill/>
          </a:ln>
        </p:spPr>
        <p:txBody>
          <a:bodyPr anchorCtr="0" anchor="t" bIns="34275" lIns="68575" spcFirstLastPara="1" rIns="68575" wrap="square" tIns="34275">
            <a:spAutoFit/>
          </a:bodyPr>
          <a:lstStyle/>
          <a:p>
            <a:pPr indent="-342900" lvl="0" marL="342900" marR="0" rtl="0" algn="l">
              <a:spcBef>
                <a:spcPts val="0"/>
              </a:spcBef>
              <a:spcAft>
                <a:spcPts val="0"/>
              </a:spcAft>
              <a:buClr>
                <a:schemeClr val="dk1"/>
              </a:buClr>
              <a:buSzPts val="1800"/>
              <a:buFont typeface="Arial"/>
              <a:buChar char="•"/>
            </a:pPr>
            <a:r>
              <a:rPr lang="en" sz="1800">
                <a:solidFill>
                  <a:schemeClr val="dk1"/>
                </a:solidFill>
              </a:rPr>
              <a:t>A</a:t>
            </a:r>
            <a:r>
              <a:rPr lang="en" sz="1800">
                <a:solidFill>
                  <a:schemeClr val="dk1"/>
                </a:solidFill>
                <a:latin typeface="Arial"/>
                <a:ea typeface="Arial"/>
                <a:cs typeface="Arial"/>
                <a:sym typeface="Arial"/>
              </a:rPr>
              <a:t>ll teams were provided $500 support from the association to use at their own discretion for any bookings/registration on any combination of Goalie Development, Power Skating, and/or Game Performance skating. </a:t>
            </a:r>
            <a:endParaRPr sz="1100"/>
          </a:p>
        </p:txBody>
      </p:sp>
      <p:sp>
        <p:nvSpPr>
          <p:cNvPr id="425" name="Google Shape;425;p53"/>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26" name="Google Shape;426;p53"/>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27"/>
          <p:cNvCxnSpPr/>
          <p:nvPr/>
        </p:nvCxnSpPr>
        <p:spPr>
          <a:xfrm>
            <a:off x="85879" y="2629718"/>
            <a:ext cx="6253898" cy="0"/>
          </a:xfrm>
          <a:prstGeom prst="straightConnector1">
            <a:avLst/>
          </a:prstGeom>
          <a:noFill/>
          <a:ln>
            <a:noFill/>
          </a:ln>
        </p:spPr>
      </p:cxnSp>
      <p:sp>
        <p:nvSpPr>
          <p:cNvPr id="145" name="Google Shape;145;p27"/>
          <p:cNvSpPr/>
          <p:nvPr/>
        </p:nvSpPr>
        <p:spPr>
          <a:xfrm>
            <a:off x="838200" y="1198945"/>
            <a:ext cx="138548" cy="276999"/>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0000"/>
              </a:solidFill>
              <a:latin typeface="Calibri"/>
              <a:ea typeface="Calibri"/>
              <a:cs typeface="Calibri"/>
              <a:sym typeface="Calibri"/>
            </a:endParaRPr>
          </a:p>
        </p:txBody>
      </p:sp>
      <p:sp>
        <p:nvSpPr>
          <p:cNvPr id="146" name="Google Shape;146;p27"/>
          <p:cNvSpPr/>
          <p:nvPr/>
        </p:nvSpPr>
        <p:spPr>
          <a:xfrm>
            <a:off x="0" y="287395"/>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t/>
            </a:r>
            <a:endParaRPr b="1" i="0" sz="2100" u="none" cap="none" strike="noStrike">
              <a:solidFill>
                <a:schemeClr val="lt1"/>
              </a:solidFill>
              <a:latin typeface="Arial"/>
              <a:ea typeface="Arial"/>
              <a:cs typeface="Arial"/>
              <a:sym typeface="Arial"/>
            </a:endParaRPr>
          </a:p>
        </p:txBody>
      </p:sp>
      <p:sp>
        <p:nvSpPr>
          <p:cNvPr id="147" name="Google Shape;147;p27"/>
          <p:cNvSpPr txBox="1"/>
          <p:nvPr/>
        </p:nvSpPr>
        <p:spPr>
          <a:xfrm>
            <a:off x="466950" y="1198945"/>
            <a:ext cx="8430300" cy="3763500"/>
          </a:xfrm>
          <a:prstGeom prst="rect">
            <a:avLst/>
          </a:prstGeom>
          <a:noFill/>
          <a:ln>
            <a:noFill/>
          </a:ln>
        </p:spPr>
        <p:txBody>
          <a:bodyPr anchorCtr="0" anchor="t" bIns="34275" lIns="68575" spcFirstLastPara="1" rIns="68575" wrap="square" tIns="34275">
            <a:spAutoFit/>
          </a:bodyPr>
          <a:lstStyle/>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Call to Order</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President’s Welcome</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Executive Reports</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202</a:t>
            </a:r>
            <a:r>
              <a:rPr lang="en" sz="3000">
                <a:solidFill>
                  <a:schemeClr val="dk1"/>
                </a:solidFill>
              </a:rPr>
              <a:t>2</a:t>
            </a:r>
            <a:r>
              <a:rPr lang="en" sz="3000">
                <a:solidFill>
                  <a:schemeClr val="dk1"/>
                </a:solidFill>
                <a:latin typeface="Arial"/>
                <a:ea typeface="Arial"/>
                <a:cs typeface="Arial"/>
                <a:sym typeface="Arial"/>
              </a:rPr>
              <a:t>-202</a:t>
            </a:r>
            <a:r>
              <a:rPr lang="en" sz="3000">
                <a:solidFill>
                  <a:schemeClr val="dk1"/>
                </a:solidFill>
              </a:rPr>
              <a:t>3</a:t>
            </a:r>
            <a:r>
              <a:rPr lang="en" sz="3000">
                <a:solidFill>
                  <a:schemeClr val="dk1"/>
                </a:solidFill>
                <a:latin typeface="Arial"/>
                <a:ea typeface="Arial"/>
                <a:cs typeface="Arial"/>
                <a:sym typeface="Arial"/>
              </a:rPr>
              <a:t> Financials </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Executive Positions Elections or Acclamation</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Question &amp; Answer</a:t>
            </a:r>
            <a:endParaRPr sz="1100"/>
          </a:p>
          <a:p>
            <a:pPr indent="-558800" lvl="0" marL="558800" marR="0" rtl="0" algn="l">
              <a:spcBef>
                <a:spcPts val="0"/>
              </a:spcBef>
              <a:spcAft>
                <a:spcPts val="0"/>
              </a:spcAft>
              <a:buClr>
                <a:schemeClr val="dk1"/>
              </a:buClr>
              <a:buSzPts val="3000"/>
              <a:buFont typeface="Calibri"/>
              <a:buAutoNum type="arabicPeriod"/>
            </a:pPr>
            <a:r>
              <a:rPr lang="en" sz="3000">
                <a:solidFill>
                  <a:schemeClr val="dk1"/>
                </a:solidFill>
                <a:latin typeface="Arial"/>
                <a:ea typeface="Arial"/>
                <a:cs typeface="Arial"/>
                <a:sym typeface="Arial"/>
              </a:rPr>
              <a:t>Closing Remarks &amp; Adjournment</a:t>
            </a:r>
            <a:endParaRPr sz="1100"/>
          </a:p>
          <a:p>
            <a:pPr indent="0" lvl="0" marL="0" marR="0" rtl="0" algn="l">
              <a:spcBef>
                <a:spcPts val="0"/>
              </a:spcBef>
              <a:spcAft>
                <a:spcPts val="0"/>
              </a:spcAft>
              <a:buNone/>
            </a:pPr>
            <a:r>
              <a:t/>
            </a:r>
            <a:endParaRPr sz="3000">
              <a:solidFill>
                <a:schemeClr val="dk1"/>
              </a:solidFill>
              <a:latin typeface="Arial"/>
              <a:ea typeface="Arial"/>
              <a:cs typeface="Arial"/>
              <a:sym typeface="Arial"/>
            </a:endParaRPr>
          </a:p>
        </p:txBody>
      </p:sp>
      <p:sp>
        <p:nvSpPr>
          <p:cNvPr id="148" name="Google Shape;148;p27"/>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5" marL="1714500" marR="0" rtl="0" algn="l">
              <a:spcBef>
                <a:spcPts val="0"/>
              </a:spcBef>
              <a:spcAft>
                <a:spcPts val="0"/>
              </a:spcAft>
              <a:buNone/>
            </a:pPr>
            <a:r>
              <a:rPr b="1" i="0" lang="en" sz="2100" u="none" cap="none" strike="noStrike">
                <a:solidFill>
                  <a:schemeClr val="lt1"/>
                </a:solidFill>
                <a:latin typeface="Arial"/>
                <a:ea typeface="Arial"/>
                <a:cs typeface="Arial"/>
                <a:sym typeface="Arial"/>
              </a:rPr>
              <a:t>AGENDA - June </a:t>
            </a:r>
            <a:r>
              <a:rPr b="1" lang="en" sz="2100">
                <a:solidFill>
                  <a:schemeClr val="lt1"/>
                </a:solidFill>
              </a:rPr>
              <a:t>19</a:t>
            </a:r>
            <a:r>
              <a:rPr b="1" i="0" lang="en" sz="2100" u="none" cap="none" strike="noStrike">
                <a:solidFill>
                  <a:schemeClr val="lt1"/>
                </a:solidFill>
                <a:latin typeface="Arial"/>
                <a:ea typeface="Arial"/>
                <a:cs typeface="Arial"/>
                <a:sym typeface="Arial"/>
              </a:rPr>
              <a:t>, 202</a:t>
            </a:r>
            <a:r>
              <a:rPr b="1" lang="en" sz="2100">
                <a:solidFill>
                  <a:schemeClr val="lt1"/>
                </a:solidFill>
              </a:rPr>
              <a:t>3</a:t>
            </a:r>
            <a:r>
              <a:rPr b="1" i="0" lang="en" sz="2100" u="none" cap="none" strike="noStrike">
                <a:solidFill>
                  <a:schemeClr val="lt1"/>
                </a:solidFill>
                <a:latin typeface="Arial"/>
                <a:ea typeface="Arial"/>
                <a:cs typeface="Arial"/>
                <a:sym typeface="Arial"/>
              </a:rPr>
              <a:t> @ </a:t>
            </a:r>
            <a:r>
              <a:rPr b="1" lang="en" sz="2100">
                <a:solidFill>
                  <a:schemeClr val="lt1"/>
                </a:solidFill>
              </a:rPr>
              <a:t>Cole Harbour Place</a:t>
            </a:r>
            <a:endParaRPr b="1" i="0" sz="2100" u="none" cap="none" strike="noStrike">
              <a:solidFill>
                <a:schemeClr val="lt1"/>
              </a:solidFill>
              <a:latin typeface="Arial"/>
              <a:ea typeface="Arial"/>
              <a:cs typeface="Arial"/>
              <a:sym typeface="Arial"/>
            </a:endParaRPr>
          </a:p>
        </p:txBody>
      </p:sp>
      <p:pic>
        <p:nvPicPr>
          <p:cNvPr id="149" name="Google Shape;149;p27"/>
          <p:cNvPicPr preferRelativeResize="0"/>
          <p:nvPr/>
        </p:nvPicPr>
        <p:blipFill rotWithShape="1">
          <a:blip r:embed="rId3">
            <a:alphaModFix/>
          </a:blip>
          <a:srcRect b="0" l="0" r="0" t="0"/>
          <a:stretch/>
        </p:blipFill>
        <p:spPr>
          <a:xfrm>
            <a:off x="106939" y="123126"/>
            <a:ext cx="1739619" cy="6794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cxnSp>
        <p:nvCxnSpPr>
          <p:cNvPr id="431" name="Google Shape;431;p54"/>
          <p:cNvCxnSpPr/>
          <p:nvPr/>
        </p:nvCxnSpPr>
        <p:spPr>
          <a:xfrm>
            <a:off x="85879" y="2629718"/>
            <a:ext cx="6253898" cy="0"/>
          </a:xfrm>
          <a:prstGeom prst="straightConnector1">
            <a:avLst/>
          </a:prstGeom>
          <a:noFill/>
          <a:ln>
            <a:noFill/>
          </a:ln>
        </p:spPr>
      </p:cxnSp>
      <p:graphicFrame>
        <p:nvGraphicFramePr>
          <p:cNvPr id="432" name="Google Shape;432;p54"/>
          <p:cNvGraphicFramePr/>
          <p:nvPr/>
        </p:nvGraphicFramePr>
        <p:xfrm>
          <a:off x="315272" y="1918444"/>
          <a:ext cx="3000000" cy="3000000"/>
        </p:xfrm>
        <a:graphic>
          <a:graphicData uri="http://schemas.openxmlformats.org/drawingml/2006/table">
            <a:tbl>
              <a:tblPr>
                <a:noFill/>
                <a:tableStyleId>{1A7EFB8E-EDA6-4E83-9F45-FD98C379F773}</a:tableStyleId>
              </a:tblPr>
              <a:tblGrid>
                <a:gridCol w="1403725"/>
                <a:gridCol w="1205850"/>
                <a:gridCol w="1065550"/>
                <a:gridCol w="1243875"/>
                <a:gridCol w="916800"/>
                <a:gridCol w="1347925"/>
                <a:gridCol w="1329675"/>
              </a:tblGrid>
              <a:tr h="250400">
                <a:tc>
                  <a:txBody>
                    <a:bodyPr/>
                    <a:lstStyle/>
                    <a:p>
                      <a:pPr indent="0" lvl="0" marL="0" marR="0" rtl="0" algn="r">
                        <a:spcBef>
                          <a:spcPts val="0"/>
                        </a:spcBef>
                        <a:spcAft>
                          <a:spcPts val="0"/>
                        </a:spcAft>
                        <a:buNone/>
                      </a:pPr>
                      <a:r>
                        <a:rPr b="1" i="0" lang="en" sz="2400" u="none" cap="none" strike="noStrike">
                          <a:solidFill>
                            <a:schemeClr val="lt1"/>
                          </a:solidFill>
                          <a:latin typeface="Arial"/>
                          <a:ea typeface="Arial"/>
                          <a:cs typeface="Arial"/>
                          <a:sym typeface="Arial"/>
                        </a:rPr>
                        <a:t> </a:t>
                      </a:r>
                      <a:endParaRPr sz="1100"/>
                    </a:p>
                  </a:txBody>
                  <a:tcPr marT="5050" marB="0" marR="5050" marL="50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GP</a:t>
                      </a:r>
                      <a:endParaRPr sz="1100"/>
                    </a:p>
                  </a:txBody>
                  <a:tcPr marT="7150" marB="0" marR="7150" marL="71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W</a:t>
                      </a:r>
                      <a:endParaRPr sz="1100"/>
                    </a:p>
                  </a:txBody>
                  <a:tcPr marT="7150" marB="0" marR="7150" marL="71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L</a:t>
                      </a:r>
                      <a:endParaRPr sz="1100"/>
                    </a:p>
                  </a:txBody>
                  <a:tcPr marT="7150" marB="0" marR="7150" marL="71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T</a:t>
                      </a:r>
                      <a:endParaRPr sz="1100"/>
                    </a:p>
                  </a:txBody>
                  <a:tcPr marT="7150" marB="0" marR="7150" marL="71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WIN %</a:t>
                      </a:r>
                      <a:endParaRPr sz="1100"/>
                    </a:p>
                  </a:txBody>
                  <a:tcPr marT="7150" marB="0" marR="7150" marL="7150" anchor="b">
                    <a:solidFill>
                      <a:srgbClr val="CF2026"/>
                    </a:solidFill>
                  </a:tcPr>
                </a:tc>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W/T %</a:t>
                      </a:r>
                      <a:endParaRPr sz="1100"/>
                    </a:p>
                  </a:txBody>
                  <a:tcPr marT="7150" marB="0" marR="7150" marL="7150" anchor="b">
                    <a:solidFill>
                      <a:srgbClr val="CF2026"/>
                    </a:solidFill>
                  </a:tcPr>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2016-17</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326</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96</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190</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40</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29%</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1" i="0" lang="en" sz="2400" u="none" cap="none" strike="noStrike">
                          <a:solidFill>
                            <a:srgbClr val="000000"/>
                          </a:solidFill>
                          <a:latin typeface="Arial"/>
                          <a:ea typeface="Arial"/>
                          <a:cs typeface="Arial"/>
                          <a:sym typeface="Arial"/>
                        </a:rPr>
                        <a:t>42%</a:t>
                      </a:r>
                      <a:endParaRPr sz="1100"/>
                    </a:p>
                  </a:txBody>
                  <a:tcPr marT="7150" marB="0" marR="7150" marL="7150" anchor="b">
                    <a:solidFill>
                      <a:srgbClr val="CFD5EA"/>
                    </a:solidFill>
                  </a:tcPr>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2017-18</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269</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75</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156</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38</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28%</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1" i="0" lang="en" sz="2400" u="none" cap="none" strike="noStrike">
                          <a:solidFill>
                            <a:srgbClr val="000000"/>
                          </a:solidFill>
                          <a:latin typeface="Arial"/>
                          <a:ea typeface="Arial"/>
                          <a:cs typeface="Arial"/>
                          <a:sym typeface="Arial"/>
                        </a:rPr>
                        <a:t>42%</a:t>
                      </a:r>
                      <a:endParaRPr sz="1100"/>
                    </a:p>
                  </a:txBody>
                  <a:tcPr marT="7150" marB="0" marR="7150" marL="7150" anchor="b">
                    <a:solidFill>
                      <a:srgbClr val="E9EBF5"/>
                    </a:solidFill>
                  </a:tcPr>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2018-19</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285</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89</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152</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44</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31%</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1" i="0" lang="en" sz="2400" u="none" cap="none" strike="noStrike">
                          <a:solidFill>
                            <a:srgbClr val="000000"/>
                          </a:solidFill>
                          <a:latin typeface="Arial"/>
                          <a:ea typeface="Arial"/>
                          <a:cs typeface="Arial"/>
                          <a:sym typeface="Arial"/>
                        </a:rPr>
                        <a:t>47%</a:t>
                      </a:r>
                      <a:endParaRPr sz="1100"/>
                    </a:p>
                  </a:txBody>
                  <a:tcPr marT="7150" marB="0" marR="7150" marL="7150" anchor="b">
                    <a:solidFill>
                      <a:srgbClr val="CFD5EA"/>
                    </a:solidFill>
                  </a:tcPr>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2019-20</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272</a:t>
                      </a:r>
                      <a:endParaRPr sz="1100"/>
                    </a:p>
                  </a:txBody>
                  <a:tcPr marT="7150" marB="0" marR="7150" marL="7150" anchor="b"/>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85</a:t>
                      </a:r>
                      <a:endParaRPr sz="1100"/>
                    </a:p>
                  </a:txBody>
                  <a:tcPr marT="7150" marB="0" marR="7150" marL="7150" anchor="b"/>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147</a:t>
                      </a:r>
                      <a:endParaRPr sz="1100"/>
                    </a:p>
                  </a:txBody>
                  <a:tcPr marT="7150" marB="0" marR="7150" marL="7150" anchor="b"/>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40</a:t>
                      </a:r>
                      <a:endParaRPr sz="1100"/>
                    </a:p>
                  </a:txBody>
                  <a:tcPr marT="7150" marB="0" marR="7150" marL="7150" anchor="b"/>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31%</a:t>
                      </a:r>
                      <a:endParaRPr sz="1100"/>
                    </a:p>
                  </a:txBody>
                  <a:tcPr marT="7150" marB="0" marR="7150" marL="7150" anchor="b"/>
                </a:tc>
                <a:tc>
                  <a:txBody>
                    <a:bodyPr/>
                    <a:lstStyle/>
                    <a:p>
                      <a:pPr indent="0" lvl="0" marL="0" marR="0" rtl="0" algn="r">
                        <a:spcBef>
                          <a:spcPts val="0"/>
                        </a:spcBef>
                        <a:spcAft>
                          <a:spcPts val="0"/>
                        </a:spcAft>
                        <a:buNone/>
                      </a:pPr>
                      <a:r>
                        <a:rPr b="1" i="0" lang="en" sz="2400" u="none" cap="none" strike="noStrike">
                          <a:solidFill>
                            <a:srgbClr val="000000"/>
                          </a:solidFill>
                          <a:latin typeface="Arial"/>
                          <a:ea typeface="Arial"/>
                          <a:cs typeface="Arial"/>
                          <a:sym typeface="Arial"/>
                        </a:rPr>
                        <a:t>46%</a:t>
                      </a:r>
                      <a:endParaRPr sz="1100"/>
                    </a:p>
                  </a:txBody>
                  <a:tcPr marT="7150" marB="0" marR="7150" marL="7150" anchor="b"/>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2020-21</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114</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55</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48</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11</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0" i="0" lang="en" sz="2400" u="none" cap="none" strike="noStrike">
                          <a:solidFill>
                            <a:srgbClr val="000000"/>
                          </a:solidFill>
                          <a:latin typeface="Arial"/>
                          <a:ea typeface="Arial"/>
                          <a:cs typeface="Arial"/>
                          <a:sym typeface="Arial"/>
                        </a:rPr>
                        <a:t>48%</a:t>
                      </a:r>
                      <a:endParaRPr sz="1100"/>
                    </a:p>
                  </a:txBody>
                  <a:tcPr marT="7150" marB="0" marR="7150" marL="7150" anchor="b">
                    <a:solidFill>
                      <a:srgbClr val="CFD5EA"/>
                    </a:solidFill>
                  </a:tcPr>
                </a:tc>
                <a:tc>
                  <a:txBody>
                    <a:bodyPr/>
                    <a:lstStyle/>
                    <a:p>
                      <a:pPr indent="0" lvl="0" marL="0" marR="0" rtl="0" algn="r">
                        <a:spcBef>
                          <a:spcPts val="0"/>
                        </a:spcBef>
                        <a:spcAft>
                          <a:spcPts val="0"/>
                        </a:spcAft>
                        <a:buNone/>
                      </a:pPr>
                      <a:r>
                        <a:rPr b="1" i="0" lang="en" sz="2400" u="none" cap="none" strike="noStrike">
                          <a:solidFill>
                            <a:srgbClr val="000000"/>
                          </a:solidFill>
                          <a:latin typeface="Arial"/>
                          <a:ea typeface="Arial"/>
                          <a:cs typeface="Arial"/>
                          <a:sym typeface="Arial"/>
                        </a:rPr>
                        <a:t>58%</a:t>
                      </a:r>
                      <a:endParaRPr sz="1100"/>
                    </a:p>
                  </a:txBody>
                  <a:tcPr marT="7150" marB="0" marR="7150" marL="7150" anchor="b">
                    <a:solidFill>
                      <a:srgbClr val="CFD5EA"/>
                    </a:solidFill>
                  </a:tcPr>
                </a:tc>
              </a:tr>
              <a:tr h="187975">
                <a:tc>
                  <a:txBody>
                    <a:bodyPr/>
                    <a:lstStyle/>
                    <a:p>
                      <a:pPr indent="0" lvl="0" marL="0" marR="0" rtl="0" algn="ctr">
                        <a:spcBef>
                          <a:spcPts val="0"/>
                        </a:spcBef>
                        <a:spcAft>
                          <a:spcPts val="0"/>
                        </a:spcAft>
                        <a:buNone/>
                      </a:pPr>
                      <a:r>
                        <a:rPr b="1" i="0" lang="en" sz="2400" u="none" cap="none" strike="noStrike">
                          <a:solidFill>
                            <a:schemeClr val="lt1"/>
                          </a:solidFill>
                          <a:latin typeface="Arial"/>
                          <a:ea typeface="Arial"/>
                          <a:cs typeface="Arial"/>
                          <a:sym typeface="Arial"/>
                        </a:rPr>
                        <a:t>2021-22</a:t>
                      </a:r>
                      <a:endParaRPr sz="1100"/>
                    </a:p>
                  </a:txBody>
                  <a:tcPr marT="5050" marB="0" marR="5050" marL="5050" anchor="b">
                    <a:solidFill>
                      <a:srgbClr val="CF2026"/>
                    </a:solidFill>
                  </a:tcPr>
                </a:tc>
                <a:tc>
                  <a:txBody>
                    <a:bodyPr/>
                    <a:lstStyle/>
                    <a:p>
                      <a:pPr indent="0" lvl="0" marL="0" marR="0" rtl="0" algn="r">
                        <a:spcBef>
                          <a:spcPts val="0"/>
                        </a:spcBef>
                        <a:spcAft>
                          <a:spcPts val="0"/>
                        </a:spcAft>
                        <a:buNone/>
                      </a:pPr>
                      <a:r>
                        <a:rPr i="0" lang="en" sz="2400" u="none" cap="none" strike="noStrike">
                          <a:latin typeface="Arial"/>
                          <a:ea typeface="Arial"/>
                          <a:cs typeface="Arial"/>
                          <a:sym typeface="Arial"/>
                        </a:rPr>
                        <a:t>268</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i="0" lang="en" sz="2400" u="none" cap="none" strike="noStrike">
                          <a:latin typeface="Arial"/>
                          <a:ea typeface="Arial"/>
                          <a:cs typeface="Arial"/>
                          <a:sym typeface="Arial"/>
                        </a:rPr>
                        <a:t>127</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i="0" lang="en" sz="2400" u="none" cap="none" strike="noStrike">
                          <a:latin typeface="Arial"/>
                          <a:ea typeface="Arial"/>
                          <a:cs typeface="Arial"/>
                          <a:sym typeface="Arial"/>
                        </a:rPr>
                        <a:t>95</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i="0" lang="en" sz="2400" u="none" cap="none" strike="noStrike">
                          <a:latin typeface="Arial"/>
                          <a:ea typeface="Arial"/>
                          <a:cs typeface="Arial"/>
                          <a:sym typeface="Arial"/>
                        </a:rPr>
                        <a:t>46</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i="0" lang="en" sz="2400" u="none" cap="none" strike="noStrike">
                          <a:latin typeface="Arial"/>
                          <a:ea typeface="Arial"/>
                          <a:cs typeface="Arial"/>
                          <a:sym typeface="Arial"/>
                        </a:rPr>
                        <a:t>47%</a:t>
                      </a:r>
                      <a:endParaRPr sz="1100"/>
                    </a:p>
                  </a:txBody>
                  <a:tcPr marT="7150" marB="0" marR="7150" marL="7150" anchor="b">
                    <a:solidFill>
                      <a:srgbClr val="E9EBF5"/>
                    </a:solidFill>
                  </a:tcPr>
                </a:tc>
                <a:tc>
                  <a:txBody>
                    <a:bodyPr/>
                    <a:lstStyle/>
                    <a:p>
                      <a:pPr indent="0" lvl="0" marL="0" marR="0" rtl="0" algn="r">
                        <a:spcBef>
                          <a:spcPts val="0"/>
                        </a:spcBef>
                        <a:spcAft>
                          <a:spcPts val="0"/>
                        </a:spcAft>
                        <a:buNone/>
                      </a:pPr>
                      <a:r>
                        <a:rPr b="1" i="0" lang="en" sz="2400" u="none" cap="none" strike="noStrike">
                          <a:latin typeface="Arial"/>
                          <a:ea typeface="Arial"/>
                          <a:cs typeface="Arial"/>
                          <a:sym typeface="Arial"/>
                        </a:rPr>
                        <a:t>65%</a:t>
                      </a:r>
                      <a:endParaRPr sz="1100"/>
                    </a:p>
                  </a:txBody>
                  <a:tcPr marT="7150" marB="0" marR="7150" marL="7150" anchor="b">
                    <a:solidFill>
                      <a:srgbClr val="E9EBF5"/>
                    </a:solidFill>
                  </a:tcPr>
                </a:tc>
              </a:tr>
              <a:tr h="187975">
                <a:tc>
                  <a:txBody>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2022-23</a:t>
                      </a:r>
                      <a:endParaRPr b="1" i="0" sz="2400" u="none" cap="none" strike="noStrike">
                        <a:solidFill>
                          <a:schemeClr val="lt1"/>
                        </a:solidFill>
                        <a:latin typeface="Arial"/>
                        <a:ea typeface="Arial"/>
                        <a:cs typeface="Arial"/>
                        <a:sym typeface="Arial"/>
                      </a:endParaRPr>
                    </a:p>
                  </a:txBody>
                  <a:tcPr marT="5050" marB="0" marR="5050" marL="50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433</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217</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153</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64</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50%</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c>
                  <a:txBody>
                    <a:bodyPr/>
                    <a:lstStyle/>
                    <a:p>
                      <a:pPr indent="0" lvl="0" marL="0" marR="0" rtl="0" algn="r">
                        <a:spcBef>
                          <a:spcPts val="0"/>
                        </a:spcBef>
                        <a:spcAft>
                          <a:spcPts val="0"/>
                        </a:spcAft>
                        <a:buNone/>
                      </a:pPr>
                      <a:r>
                        <a:rPr b="1" lang="en" sz="2400">
                          <a:solidFill>
                            <a:schemeClr val="lt1"/>
                          </a:solidFill>
                          <a:latin typeface="Arial"/>
                          <a:ea typeface="Arial"/>
                          <a:cs typeface="Arial"/>
                          <a:sym typeface="Arial"/>
                        </a:rPr>
                        <a:t>65%</a:t>
                      </a:r>
                      <a:endParaRPr b="1" i="0" sz="2400" u="none" cap="none" strike="noStrike">
                        <a:solidFill>
                          <a:schemeClr val="lt1"/>
                        </a:solidFill>
                        <a:latin typeface="Arial"/>
                        <a:ea typeface="Arial"/>
                        <a:cs typeface="Arial"/>
                        <a:sym typeface="Arial"/>
                      </a:endParaRPr>
                    </a:p>
                  </a:txBody>
                  <a:tcPr marT="7150" marB="0" marR="7150" marL="7150" anchor="b">
                    <a:solidFill>
                      <a:srgbClr val="CF2026"/>
                    </a:solidFill>
                  </a:tcPr>
                </a:tc>
              </a:tr>
            </a:tbl>
          </a:graphicData>
        </a:graphic>
      </p:graphicFrame>
      <p:sp>
        <p:nvSpPr>
          <p:cNvPr id="433" name="Google Shape;433;p54"/>
          <p:cNvSpPr/>
          <p:nvPr/>
        </p:nvSpPr>
        <p:spPr>
          <a:xfrm>
            <a:off x="315275" y="987000"/>
            <a:ext cx="7641000" cy="8319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3000" u="none" cap="none" strike="noStrike">
                <a:solidFill>
                  <a:schemeClr val="lt1"/>
                </a:solidFill>
                <a:latin typeface="Arial"/>
                <a:ea typeface="Arial"/>
                <a:cs typeface="Arial"/>
                <a:sym typeface="Arial"/>
              </a:rPr>
              <a:t>REGULAR SEASON STATISTICS</a:t>
            </a:r>
            <a:endParaRPr b="1" i="0" sz="3000" u="none" cap="none" strike="noStrike">
              <a:solidFill>
                <a:schemeClr val="lt1"/>
              </a:solidFill>
              <a:latin typeface="Arial"/>
              <a:ea typeface="Arial"/>
              <a:cs typeface="Arial"/>
              <a:sym typeface="Arial"/>
            </a:endParaRPr>
          </a:p>
          <a:p>
            <a:pPr indent="0" lvl="1" marL="342900" marR="0" rtl="0" algn="l">
              <a:spcBef>
                <a:spcPts val="0"/>
              </a:spcBef>
              <a:spcAft>
                <a:spcPts val="0"/>
              </a:spcAft>
              <a:buNone/>
            </a:pPr>
            <a:r>
              <a:rPr b="1" lang="en" sz="3000">
                <a:solidFill>
                  <a:schemeClr val="lt1"/>
                </a:solidFill>
              </a:rPr>
              <a:t>*</a:t>
            </a:r>
            <a:r>
              <a:rPr b="1" lang="en" sz="1900">
                <a:solidFill>
                  <a:schemeClr val="lt1"/>
                </a:solidFill>
              </a:rPr>
              <a:t>this year stats included all CMHL games</a:t>
            </a:r>
            <a:endParaRPr b="1" sz="1900">
              <a:solidFill>
                <a:schemeClr val="lt1"/>
              </a:solidFill>
            </a:endParaRPr>
          </a:p>
        </p:txBody>
      </p:sp>
      <p:sp>
        <p:nvSpPr>
          <p:cNvPr id="434" name="Google Shape;434;p54"/>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35" name="Google Shape;435;p54"/>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5"/>
          <p:cNvSpPr txBox="1"/>
          <p:nvPr/>
        </p:nvSpPr>
        <p:spPr>
          <a:xfrm>
            <a:off x="728330" y="2273900"/>
            <a:ext cx="7729800" cy="346200"/>
          </a:xfrm>
          <a:prstGeom prst="rect">
            <a:avLst/>
          </a:prstGeom>
          <a:no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t/>
            </a:r>
            <a:endParaRPr sz="1800">
              <a:solidFill>
                <a:schemeClr val="dk1"/>
              </a:solidFill>
            </a:endParaRPr>
          </a:p>
        </p:txBody>
      </p:sp>
      <p:sp>
        <p:nvSpPr>
          <p:cNvPr id="441" name="Google Shape;441;p55"/>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42" name="Google Shape;442;p55"/>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443" name="Google Shape;443;p55"/>
          <p:cNvSpPr txBox="1"/>
          <p:nvPr/>
        </p:nvSpPr>
        <p:spPr>
          <a:xfrm>
            <a:off x="391275" y="2814825"/>
            <a:ext cx="327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44" name="Google Shape;444;p55"/>
          <p:cNvSpPr txBox="1"/>
          <p:nvPr/>
        </p:nvSpPr>
        <p:spPr>
          <a:xfrm>
            <a:off x="275675" y="1961600"/>
            <a:ext cx="39612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B Joe Championship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B Regular Season Champs</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B Sackville Fall Title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B Playoff Champs </a:t>
            </a:r>
            <a:endParaRPr sz="1900">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U11 B Provincial Champs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A Joe Championship </a:t>
            </a:r>
            <a:endParaRPr sz="1900">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U11 A Playoff champion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900">
                <a:latin typeface="Calibri"/>
                <a:ea typeface="Calibri"/>
                <a:cs typeface="Calibri"/>
                <a:sym typeface="Calibri"/>
              </a:rPr>
              <a:t>U11 AA Sedhma Accord Champs</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900">
              <a:latin typeface="Calibri"/>
              <a:ea typeface="Calibri"/>
              <a:cs typeface="Calibri"/>
              <a:sym typeface="Calibri"/>
            </a:endParaRPr>
          </a:p>
        </p:txBody>
      </p:sp>
      <p:sp>
        <p:nvSpPr>
          <p:cNvPr id="445" name="Google Shape;445;p55"/>
          <p:cNvSpPr txBox="1"/>
          <p:nvPr/>
        </p:nvSpPr>
        <p:spPr>
          <a:xfrm>
            <a:off x="4572000" y="2012250"/>
            <a:ext cx="41376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libri"/>
                <a:ea typeface="Calibri"/>
                <a:cs typeface="Calibri"/>
                <a:sym typeface="Calibri"/>
              </a:rPr>
              <a:t>U13 B Sackville fall title</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lang="en" sz="1900">
                <a:solidFill>
                  <a:schemeClr val="dk1"/>
                </a:solidFill>
                <a:latin typeface="Calibri"/>
                <a:ea typeface="Calibri"/>
                <a:cs typeface="Calibri"/>
                <a:sym typeface="Calibri"/>
              </a:rPr>
              <a:t>U13 A Playoff Champion</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lang="en" sz="1900">
                <a:solidFill>
                  <a:schemeClr val="dk1"/>
                </a:solidFill>
                <a:latin typeface="Calibri"/>
                <a:ea typeface="Calibri"/>
                <a:cs typeface="Calibri"/>
                <a:sym typeface="Calibri"/>
              </a:rPr>
              <a:t>U15 A Sedhma Accord Champs </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lang="en" sz="1900">
                <a:solidFill>
                  <a:schemeClr val="dk1"/>
                </a:solidFill>
                <a:latin typeface="Calibri"/>
                <a:ea typeface="Calibri"/>
                <a:cs typeface="Calibri"/>
                <a:sym typeface="Calibri"/>
              </a:rPr>
              <a:t>U15 AA Quebec Cup Finalists</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lang="en" sz="1900">
                <a:solidFill>
                  <a:schemeClr val="dk1"/>
                </a:solidFill>
                <a:latin typeface="Calibri"/>
                <a:ea typeface="Calibri"/>
                <a:cs typeface="Calibri"/>
                <a:sym typeface="Calibri"/>
              </a:rPr>
              <a:t>U15 AA Regular season title </a:t>
            </a:r>
            <a:endParaRPr/>
          </a:p>
        </p:txBody>
      </p:sp>
      <p:sp>
        <p:nvSpPr>
          <p:cNvPr id="446" name="Google Shape;446;p55"/>
          <p:cNvSpPr/>
          <p:nvPr/>
        </p:nvSpPr>
        <p:spPr>
          <a:xfrm>
            <a:off x="0" y="1067447"/>
            <a:ext cx="6397800" cy="8271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3000">
                <a:solidFill>
                  <a:schemeClr val="lt1"/>
                </a:solidFill>
              </a:rPr>
              <a:t>12 Banners Won!</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6"/>
          <p:cNvSpPr txBox="1"/>
          <p:nvPr/>
        </p:nvSpPr>
        <p:spPr>
          <a:xfrm>
            <a:off x="281103" y="2256791"/>
            <a:ext cx="8581800" cy="223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EVERY rep team had a designated goalie coach</a:t>
            </a:r>
            <a:endParaRPr sz="1100"/>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Build a community of goaltenders</a:t>
            </a:r>
            <a:endParaRPr sz="1100"/>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Built a better network of goalie support/coaches</a:t>
            </a:r>
            <a:endParaRPr sz="1100"/>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Improve process to get goalies more ice-time with rep teams </a:t>
            </a:r>
            <a:endParaRPr sz="1100"/>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56"/>
          <p:cNvSpPr/>
          <p:nvPr/>
        </p:nvSpPr>
        <p:spPr>
          <a:xfrm>
            <a:off x="0" y="1219021"/>
            <a:ext cx="6293874"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400" u="none" cap="none" strike="noStrike">
                <a:solidFill>
                  <a:schemeClr val="lt1"/>
                </a:solidFill>
                <a:latin typeface="Arial"/>
                <a:ea typeface="Arial"/>
                <a:cs typeface="Arial"/>
                <a:sym typeface="Arial"/>
              </a:rPr>
              <a:t>Goalie Development </a:t>
            </a:r>
            <a:endParaRPr sz="1100"/>
          </a:p>
        </p:txBody>
      </p:sp>
      <p:sp>
        <p:nvSpPr>
          <p:cNvPr id="453" name="Google Shape;453;p56"/>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54" name="Google Shape;454;p56"/>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7"/>
          <p:cNvSpPr txBox="1"/>
          <p:nvPr/>
        </p:nvSpPr>
        <p:spPr>
          <a:xfrm>
            <a:off x="281103" y="2046134"/>
            <a:ext cx="8581800" cy="3763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400">
              <a:solidFill>
                <a:schemeClr val="dk1"/>
              </a:solidFill>
            </a:endParaRPr>
          </a:p>
          <a:p>
            <a:pPr indent="-381000" lvl="0" marL="457200" marR="0" rtl="0" algn="l">
              <a:spcBef>
                <a:spcPts val="0"/>
              </a:spcBef>
              <a:spcAft>
                <a:spcPts val="0"/>
              </a:spcAft>
              <a:buClr>
                <a:schemeClr val="dk1"/>
              </a:buClr>
              <a:buSzPts val="2400"/>
              <a:buFont typeface="Arial"/>
              <a:buChar char="•"/>
            </a:pPr>
            <a:r>
              <a:rPr lang="en" sz="2400">
                <a:solidFill>
                  <a:schemeClr val="dk1"/>
                </a:solidFill>
              </a:rPr>
              <a:t>Led by Todd Bengert (Upper </a:t>
            </a:r>
            <a:r>
              <a:rPr lang="en" sz="2400">
                <a:solidFill>
                  <a:schemeClr val="dk1"/>
                </a:solidFill>
              </a:rPr>
              <a:t>Echelon</a:t>
            </a:r>
            <a:r>
              <a:rPr lang="en" sz="2400">
                <a:solidFill>
                  <a:schemeClr val="dk1"/>
                </a:solidFill>
              </a:rPr>
              <a:t> Goaltending)</a:t>
            </a:r>
            <a:endParaRPr sz="2400">
              <a:solidFill>
                <a:schemeClr val="dk1"/>
              </a:solidFill>
            </a:endParaRPr>
          </a:p>
          <a:p>
            <a:pPr indent="-381000" lvl="0" marL="457200" marR="0" rtl="0" algn="l">
              <a:spcBef>
                <a:spcPts val="0"/>
              </a:spcBef>
              <a:spcAft>
                <a:spcPts val="0"/>
              </a:spcAft>
              <a:buClr>
                <a:schemeClr val="dk1"/>
              </a:buClr>
              <a:buSzPts val="2400"/>
              <a:buFont typeface="Arial"/>
              <a:buChar char="•"/>
            </a:pPr>
            <a:r>
              <a:rPr lang="en" sz="2400">
                <a:solidFill>
                  <a:schemeClr val="dk1"/>
                </a:solidFill>
              </a:rPr>
              <a:t>Rep Goalie Practices (12 Sessions)</a:t>
            </a:r>
            <a:endParaRPr sz="2400">
              <a:solidFill>
                <a:schemeClr val="dk1"/>
              </a:solidFill>
            </a:endParaRPr>
          </a:p>
          <a:p>
            <a:pPr indent="-381000" lvl="0" marL="457200" marR="0" rtl="0" algn="l">
              <a:spcBef>
                <a:spcPts val="0"/>
              </a:spcBef>
              <a:spcAft>
                <a:spcPts val="0"/>
              </a:spcAft>
              <a:buClr>
                <a:schemeClr val="dk1"/>
              </a:buClr>
              <a:buSzPts val="2400"/>
              <a:buFont typeface="Arial"/>
              <a:buChar char="•"/>
            </a:pPr>
            <a:r>
              <a:rPr lang="en" sz="2400">
                <a:solidFill>
                  <a:schemeClr val="dk1"/>
                </a:solidFill>
              </a:rPr>
              <a:t>Ambition Program (12 Sessions)</a:t>
            </a:r>
            <a:endParaRPr sz="2400">
              <a:solidFill>
                <a:schemeClr val="dk1"/>
              </a:solidFill>
            </a:endParaRPr>
          </a:p>
          <a:p>
            <a:pPr indent="-381000" lvl="0" marL="457200" marR="0" rtl="0" algn="l">
              <a:spcBef>
                <a:spcPts val="0"/>
              </a:spcBef>
              <a:spcAft>
                <a:spcPts val="0"/>
              </a:spcAft>
              <a:buClr>
                <a:schemeClr val="dk1"/>
              </a:buClr>
              <a:buSzPts val="2400"/>
              <a:buFont typeface="Arial"/>
              <a:buChar char="•"/>
            </a:pPr>
            <a:r>
              <a:rPr lang="en" sz="2400">
                <a:solidFill>
                  <a:schemeClr val="dk1"/>
                </a:solidFill>
              </a:rPr>
              <a:t>Todd also was on ice for many team practices</a:t>
            </a:r>
            <a:endParaRPr sz="2400">
              <a:solidFill>
                <a:schemeClr val="dk1"/>
              </a:solidFill>
            </a:endParaRPr>
          </a:p>
          <a:p>
            <a:pPr indent="0" lvl="0" marL="457200" marR="0" rtl="0" algn="l">
              <a:spcBef>
                <a:spcPts val="0"/>
              </a:spcBef>
              <a:spcAft>
                <a:spcPts val="0"/>
              </a:spcAft>
              <a:buNone/>
            </a:pPr>
            <a:r>
              <a:t/>
            </a:r>
            <a:endParaRPr sz="2400">
              <a:solidFill>
                <a:schemeClr val="dk1"/>
              </a:solidFill>
            </a:endParaRPr>
          </a:p>
          <a:p>
            <a:pPr indent="0" lvl="0" marL="457200" marR="0" rtl="0" algn="l">
              <a:spcBef>
                <a:spcPts val="0"/>
              </a:spcBef>
              <a:spcAft>
                <a:spcPts val="0"/>
              </a:spcAft>
              <a:buNone/>
            </a:pPr>
            <a:r>
              <a:rPr lang="en" sz="2400">
                <a:solidFill>
                  <a:schemeClr val="dk1"/>
                </a:solidFill>
              </a:rPr>
              <a:t>Todd will be back and the Program will be even better next season! </a:t>
            </a:r>
            <a:r>
              <a:rPr lang="en" sz="2400">
                <a:solidFill>
                  <a:schemeClr val="dk1"/>
                </a:solidFill>
                <a:latin typeface="Arial"/>
                <a:ea typeface="Arial"/>
                <a:cs typeface="Arial"/>
                <a:sym typeface="Arial"/>
              </a:rPr>
              <a:t> </a:t>
            </a:r>
            <a:endParaRPr sz="1100"/>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0" name="Google Shape;460;p57"/>
          <p:cNvSpPr/>
          <p:nvPr/>
        </p:nvSpPr>
        <p:spPr>
          <a:xfrm>
            <a:off x="0" y="1219021"/>
            <a:ext cx="8238600" cy="827100"/>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lang="en" sz="2400">
                <a:solidFill>
                  <a:schemeClr val="lt1"/>
                </a:solidFill>
              </a:rPr>
              <a:t>Goalie Coach Program</a:t>
            </a:r>
            <a:endParaRPr sz="1100"/>
          </a:p>
        </p:txBody>
      </p:sp>
      <p:sp>
        <p:nvSpPr>
          <p:cNvPr id="461" name="Google Shape;461;p57"/>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REP LEAGUE COORDINATOR REPORT</a:t>
            </a:r>
            <a:endParaRPr sz="1100"/>
          </a:p>
        </p:txBody>
      </p:sp>
      <p:pic>
        <p:nvPicPr>
          <p:cNvPr id="462" name="Google Shape;462;p57"/>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58"/>
          <p:cNvPicPr preferRelativeResize="0"/>
          <p:nvPr/>
        </p:nvPicPr>
        <p:blipFill rotWithShape="1">
          <a:blip r:embed="rId3">
            <a:alphaModFix/>
          </a:blip>
          <a:srcRect b="0" l="0" r="0" t="0"/>
          <a:stretch/>
        </p:blipFill>
        <p:spPr>
          <a:xfrm>
            <a:off x="3702191" y="535215"/>
            <a:ext cx="1739619" cy="679422"/>
          </a:xfrm>
          <a:prstGeom prst="rect">
            <a:avLst/>
          </a:prstGeom>
          <a:noFill/>
          <a:ln>
            <a:noFill/>
          </a:ln>
        </p:spPr>
      </p:pic>
      <p:sp>
        <p:nvSpPr>
          <p:cNvPr id="468" name="Google Shape;468;p58"/>
          <p:cNvSpPr txBox="1"/>
          <p:nvPr/>
        </p:nvSpPr>
        <p:spPr>
          <a:xfrm>
            <a:off x="740302" y="1423043"/>
            <a:ext cx="7663397" cy="3300904"/>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chemeClr val="dk1"/>
                </a:solidFill>
                <a:latin typeface="Arial"/>
                <a:ea typeface="Arial"/>
                <a:cs typeface="Arial"/>
                <a:sym typeface="Arial"/>
              </a:rPr>
              <a:t>A Coach will impact more people in a year </a:t>
            </a:r>
            <a:endParaRPr sz="1100"/>
          </a:p>
          <a:p>
            <a:pPr indent="0" lvl="0" marL="0" marR="0" rtl="0" algn="ctr">
              <a:spcBef>
                <a:spcPts val="0"/>
              </a:spcBef>
              <a:spcAft>
                <a:spcPts val="0"/>
              </a:spcAft>
              <a:buNone/>
            </a:pPr>
            <a:r>
              <a:rPr b="1" lang="en" sz="3000">
                <a:solidFill>
                  <a:schemeClr val="dk1"/>
                </a:solidFill>
                <a:latin typeface="Arial"/>
                <a:ea typeface="Arial"/>
                <a:cs typeface="Arial"/>
                <a:sym typeface="Arial"/>
              </a:rPr>
              <a:t>than the average person does in a lifetime.</a:t>
            </a:r>
            <a:endParaRPr sz="1100"/>
          </a:p>
          <a:p>
            <a:pPr indent="0" lvl="0" marL="0" marR="0" rtl="0" algn="ctr">
              <a:spcBef>
                <a:spcPts val="0"/>
              </a:spcBef>
              <a:spcAft>
                <a:spcPts val="0"/>
              </a:spcAft>
              <a:buNone/>
            </a:pPr>
            <a:r>
              <a:t/>
            </a:r>
            <a:endParaRPr b="1" sz="3000">
              <a:solidFill>
                <a:schemeClr val="dk1"/>
              </a:solidFill>
              <a:latin typeface="Arial"/>
              <a:ea typeface="Arial"/>
              <a:cs typeface="Arial"/>
              <a:sym typeface="Arial"/>
            </a:endParaRPr>
          </a:p>
          <a:p>
            <a:pPr indent="0" lvl="0" marL="0" marR="0" rtl="0" algn="ctr">
              <a:spcBef>
                <a:spcPts val="0"/>
              </a:spcBef>
              <a:spcAft>
                <a:spcPts val="0"/>
              </a:spcAft>
              <a:buNone/>
            </a:pPr>
            <a:r>
              <a:rPr lang="en" sz="3000">
                <a:solidFill>
                  <a:schemeClr val="dk1"/>
                </a:solidFill>
                <a:latin typeface="Arial"/>
                <a:ea typeface="Arial"/>
                <a:cs typeface="Arial"/>
                <a:sym typeface="Arial"/>
              </a:rPr>
              <a:t>On behalf of the Association, parents and </a:t>
            </a:r>
            <a:endParaRPr sz="1100"/>
          </a:p>
          <a:p>
            <a:pPr indent="0" lvl="0" marL="0" marR="0" rtl="0" algn="ctr">
              <a:spcBef>
                <a:spcPts val="0"/>
              </a:spcBef>
              <a:spcAft>
                <a:spcPts val="0"/>
              </a:spcAft>
              <a:buNone/>
            </a:pPr>
            <a:r>
              <a:rPr lang="en" sz="3000">
                <a:solidFill>
                  <a:schemeClr val="dk1"/>
                </a:solidFill>
                <a:latin typeface="Arial"/>
                <a:ea typeface="Arial"/>
                <a:cs typeface="Arial"/>
                <a:sym typeface="Arial"/>
              </a:rPr>
              <a:t>players… </a:t>
            </a:r>
            <a:endParaRPr sz="1100"/>
          </a:p>
          <a:p>
            <a:pPr indent="0" lvl="0" marL="0" marR="0" rtl="0" algn="ctr">
              <a:spcBef>
                <a:spcPts val="0"/>
              </a:spcBef>
              <a:spcAft>
                <a:spcPts val="0"/>
              </a:spcAft>
              <a:buNone/>
            </a:pPr>
            <a:r>
              <a:t/>
            </a:r>
            <a:endParaRPr b="1" sz="3000">
              <a:solidFill>
                <a:schemeClr val="dk1"/>
              </a:solidFill>
              <a:latin typeface="Arial"/>
              <a:ea typeface="Arial"/>
              <a:cs typeface="Arial"/>
              <a:sym typeface="Arial"/>
            </a:endParaRPr>
          </a:p>
          <a:p>
            <a:pPr indent="0" lvl="0" marL="0" marR="0" rtl="0" algn="ctr">
              <a:spcBef>
                <a:spcPts val="0"/>
              </a:spcBef>
              <a:spcAft>
                <a:spcPts val="0"/>
              </a:spcAft>
              <a:buNone/>
            </a:pPr>
            <a:r>
              <a:rPr b="1" lang="en" sz="3000">
                <a:solidFill>
                  <a:schemeClr val="dk1"/>
                </a:solidFill>
                <a:latin typeface="Arial"/>
                <a:ea typeface="Arial"/>
                <a:cs typeface="Arial"/>
                <a:sym typeface="Arial"/>
              </a:rPr>
              <a:t>Thank you to our coaches.  </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9"/>
          <p:cNvSpPr/>
          <p:nvPr/>
        </p:nvSpPr>
        <p:spPr>
          <a:xfrm>
            <a:off x="1575486" y="2845015"/>
            <a:ext cx="5857103"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200">
                <a:solidFill>
                  <a:schemeClr val="lt1"/>
                </a:solidFill>
                <a:latin typeface="Arial"/>
                <a:ea typeface="Arial"/>
                <a:cs typeface="Arial"/>
                <a:sym typeface="Arial"/>
              </a:rPr>
              <a:t>RECREATIONAL LEAGUE COORDINATOR</a:t>
            </a:r>
            <a:endParaRPr sz="900"/>
          </a:p>
        </p:txBody>
      </p:sp>
      <p:sp>
        <p:nvSpPr>
          <p:cNvPr id="474" name="Google Shape;474;p59"/>
          <p:cNvSpPr/>
          <p:nvPr/>
        </p:nvSpPr>
        <p:spPr>
          <a:xfrm>
            <a:off x="3128061" y="3349280"/>
            <a:ext cx="2420123"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500">
                <a:solidFill>
                  <a:schemeClr val="lt1"/>
                </a:solidFill>
                <a:latin typeface="Arial"/>
                <a:ea typeface="Arial"/>
                <a:cs typeface="Arial"/>
                <a:sym typeface="Arial"/>
              </a:rPr>
              <a:t>JOEL WRIGHT</a:t>
            </a:r>
            <a:endParaRPr sz="900"/>
          </a:p>
        </p:txBody>
      </p:sp>
      <p:pic>
        <p:nvPicPr>
          <p:cNvPr id="475" name="Google Shape;475;p59"/>
          <p:cNvPicPr preferRelativeResize="0"/>
          <p:nvPr/>
        </p:nvPicPr>
        <p:blipFill rotWithShape="1">
          <a:blip r:embed="rId3">
            <a:alphaModFix/>
          </a:blip>
          <a:srcRect b="0" l="0" r="0" t="0"/>
          <a:stretch/>
        </p:blipFill>
        <p:spPr>
          <a:xfrm>
            <a:off x="3068468" y="1218116"/>
            <a:ext cx="2766222" cy="10803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0"/>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481" name="Google Shape;481;p60"/>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482" name="Google Shape;482;p60"/>
          <p:cNvSpPr/>
          <p:nvPr/>
        </p:nvSpPr>
        <p:spPr>
          <a:xfrm>
            <a:off x="2337600" y="952350"/>
            <a:ext cx="4368900" cy="719400"/>
          </a:xfrm>
          <a:prstGeom prst="roundRect">
            <a:avLst>
              <a:gd fmla="val 16667" name="adj"/>
            </a:avLst>
          </a:prstGeom>
          <a:solidFill>
            <a:srgbClr val="CC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lt1"/>
                </a:solidFill>
              </a:rPr>
              <a:t>GOALIE DEVELOPMENT PROGRAM</a:t>
            </a:r>
            <a:endParaRPr b="1" sz="1900">
              <a:solidFill>
                <a:schemeClr val="lt1"/>
              </a:solidFill>
            </a:endParaRPr>
          </a:p>
        </p:txBody>
      </p:sp>
      <p:sp>
        <p:nvSpPr>
          <p:cNvPr id="483" name="Google Shape;483;p60"/>
          <p:cNvSpPr txBox="1"/>
          <p:nvPr/>
        </p:nvSpPr>
        <p:spPr>
          <a:xfrm>
            <a:off x="759225" y="2064550"/>
            <a:ext cx="8011800" cy="200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Through the 2022/2023 season- Upper Echelon began working with the Rec Goalies in the Association. Each age group would have ice time twice a month with Todd Bengert at no extra cost to the team.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The feedback was overwhelmingly positive, the Goalies really enjoyed their time learning with Todd. Cole Harbour had two goalies winning The Joe Sidney Crosby Shootout in the Rec division which last year there was only 1.</a:t>
            </a:r>
            <a:endParaRPr sz="18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1"/>
          <p:cNvSpPr txBox="1"/>
          <p:nvPr>
            <p:ph type="ctrTitle"/>
          </p:nvPr>
        </p:nvSpPr>
        <p:spPr>
          <a:xfrm>
            <a:off x="1143000" y="841773"/>
            <a:ext cx="6858000" cy="716700"/>
          </a:xfrm>
          <a:prstGeom prst="rect">
            <a:avLst/>
          </a:prstGeom>
          <a:solidFill>
            <a:srgbClr val="CF2026"/>
          </a:solidFill>
        </p:spPr>
        <p:txBody>
          <a:bodyPr anchorCtr="0" anchor="b" bIns="34275" lIns="68575" spcFirstLastPara="1" rIns="68575" wrap="square" tIns="34275">
            <a:normAutofit/>
          </a:bodyPr>
          <a:lstStyle/>
          <a:p>
            <a:pPr indent="0" lvl="0" marL="0" rtl="0" algn="ctr">
              <a:spcBef>
                <a:spcPts val="0"/>
              </a:spcBef>
              <a:spcAft>
                <a:spcPts val="0"/>
              </a:spcAft>
              <a:buNone/>
            </a:pPr>
            <a:r>
              <a:rPr lang="en">
                <a:solidFill>
                  <a:schemeClr val="lt1"/>
                </a:solidFill>
              </a:rPr>
              <a:t>Balancing </a:t>
            </a:r>
            <a:endParaRPr>
              <a:solidFill>
                <a:schemeClr val="lt1"/>
              </a:solidFill>
            </a:endParaRPr>
          </a:p>
        </p:txBody>
      </p:sp>
      <p:sp>
        <p:nvSpPr>
          <p:cNvPr id="489" name="Google Shape;489;p61"/>
          <p:cNvSpPr txBox="1"/>
          <p:nvPr>
            <p:ph idx="1" type="subTitle"/>
          </p:nvPr>
        </p:nvSpPr>
        <p:spPr>
          <a:xfrm>
            <a:off x="1143000" y="1899351"/>
            <a:ext cx="6858000" cy="28197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Balancing has been a very big component of the Recreation League at the beginning of the year, it is the Rec Coordinator’s  goal to keep all the teams even in skill level .The overall standings of each team in their age group shows what a great job the evaluators are doing.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Standings in League Play</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U11- Finished 2nd,4th and 8th</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U13- Finished 1st, 2nd and 3rd</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U15- Finished 2nd and 4th</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U18- Finished 4th, 5th and 7th</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Overall the Rec Division had a successful season. U13 is an example of this, finishing 1st, 2nd and 3rd respectively in league play. The U13 Red Wings won the Rec team of the year, capturing 4 Championships throughout the season and finished as the division's  best team. </a:t>
            </a:r>
            <a:endParaRPr/>
          </a:p>
        </p:txBody>
      </p:sp>
      <p:sp>
        <p:nvSpPr>
          <p:cNvPr id="490" name="Google Shape;490;p61"/>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491" name="Google Shape;491;p61"/>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2"/>
          <p:cNvSpPr txBox="1"/>
          <p:nvPr>
            <p:ph type="ctrTitle"/>
          </p:nvPr>
        </p:nvSpPr>
        <p:spPr>
          <a:xfrm>
            <a:off x="1143000" y="841773"/>
            <a:ext cx="6858000" cy="716700"/>
          </a:xfrm>
          <a:prstGeom prst="rect">
            <a:avLst/>
          </a:prstGeom>
          <a:solidFill>
            <a:srgbClr val="CC0000"/>
          </a:solidFill>
        </p:spPr>
        <p:txBody>
          <a:bodyPr anchorCtr="0" anchor="b" bIns="34275" lIns="68575" spcFirstLastPara="1" rIns="68575" wrap="square" tIns="34275">
            <a:normAutofit/>
          </a:bodyPr>
          <a:lstStyle/>
          <a:p>
            <a:pPr indent="0" lvl="0" marL="0" rtl="0" algn="ctr">
              <a:lnSpc>
                <a:spcPct val="100000"/>
              </a:lnSpc>
              <a:spcBef>
                <a:spcPts val="0"/>
              </a:spcBef>
              <a:spcAft>
                <a:spcPts val="0"/>
              </a:spcAft>
              <a:buClr>
                <a:schemeClr val="dk1"/>
              </a:buClr>
              <a:buFont typeface="Arial"/>
              <a:buNone/>
            </a:pPr>
            <a:r>
              <a:rPr lang="en" sz="4000">
                <a:solidFill>
                  <a:schemeClr val="lt1"/>
                </a:solidFill>
                <a:latin typeface="Arial"/>
                <a:ea typeface="Arial"/>
                <a:cs typeface="Arial"/>
                <a:sym typeface="Arial"/>
              </a:rPr>
              <a:t>Rec</a:t>
            </a:r>
            <a:r>
              <a:rPr b="1" lang="en" sz="4000">
                <a:solidFill>
                  <a:schemeClr val="lt1"/>
                </a:solidFill>
                <a:latin typeface="Arial"/>
                <a:ea typeface="Arial"/>
                <a:cs typeface="Arial"/>
                <a:sym typeface="Arial"/>
              </a:rPr>
              <a:t> Team of the Year</a:t>
            </a:r>
            <a:r>
              <a:rPr lang="en" sz="4000">
                <a:solidFill>
                  <a:schemeClr val="lt1"/>
                </a:solidFill>
                <a:latin typeface="Arial"/>
                <a:ea typeface="Arial"/>
                <a:cs typeface="Arial"/>
                <a:sym typeface="Arial"/>
              </a:rPr>
              <a:t> </a:t>
            </a:r>
            <a:endParaRPr>
              <a:solidFill>
                <a:schemeClr val="lt1"/>
              </a:solidFill>
            </a:endParaRPr>
          </a:p>
        </p:txBody>
      </p:sp>
      <p:sp>
        <p:nvSpPr>
          <p:cNvPr id="497" name="Google Shape;497;p62"/>
          <p:cNvSpPr txBox="1"/>
          <p:nvPr>
            <p:ph idx="1" type="subTitle"/>
          </p:nvPr>
        </p:nvSpPr>
        <p:spPr>
          <a:xfrm>
            <a:off x="1143000" y="1592301"/>
            <a:ext cx="6858000" cy="781500"/>
          </a:xfrm>
          <a:prstGeom prst="rect">
            <a:avLst/>
          </a:prstGeom>
          <a:solidFill>
            <a:schemeClr val="dk1"/>
          </a:solidFill>
        </p:spPr>
        <p:txBody>
          <a:bodyPr anchorCtr="0" anchor="ctr" bIns="34275" lIns="68575" spcFirstLastPara="1" rIns="68575" wrap="square" tIns="34275">
            <a:normAutofit/>
          </a:bodyPr>
          <a:lstStyle/>
          <a:p>
            <a:pPr indent="0" lvl="0" marL="0" rtl="0" algn="ctr">
              <a:spcBef>
                <a:spcPts val="800"/>
              </a:spcBef>
              <a:spcAft>
                <a:spcPts val="0"/>
              </a:spcAft>
              <a:buNone/>
            </a:pPr>
            <a:r>
              <a:rPr b="1" lang="en" sz="4400">
                <a:solidFill>
                  <a:schemeClr val="lt1"/>
                </a:solidFill>
              </a:rPr>
              <a:t>U 13 C RED WINGS</a:t>
            </a:r>
            <a:endParaRPr b="1" sz="4400">
              <a:solidFill>
                <a:schemeClr val="lt1"/>
              </a:solidFill>
            </a:endParaRPr>
          </a:p>
        </p:txBody>
      </p:sp>
      <p:sp>
        <p:nvSpPr>
          <p:cNvPr id="498" name="Google Shape;498;p62"/>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499" name="Google Shape;499;p62"/>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500" name="Google Shape;500;p62"/>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501" name="Google Shape;501;p62"/>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502" name="Google Shape;502;p62"/>
          <p:cNvSpPr/>
          <p:nvPr/>
        </p:nvSpPr>
        <p:spPr>
          <a:xfrm>
            <a:off x="2324300" y="2571750"/>
            <a:ext cx="4568700" cy="5928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4X CHAMPIONS</a:t>
            </a:r>
            <a:endParaRPr sz="3000">
              <a:solidFill>
                <a:schemeClr val="lt1"/>
              </a:solidFill>
            </a:endParaRPr>
          </a:p>
        </p:txBody>
      </p:sp>
      <p:sp>
        <p:nvSpPr>
          <p:cNvPr id="503" name="Google Shape;503;p62"/>
          <p:cNvSpPr/>
          <p:nvPr/>
        </p:nvSpPr>
        <p:spPr>
          <a:xfrm>
            <a:off x="119875" y="3276675"/>
            <a:ext cx="4115700" cy="546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1500">
                <a:solidFill>
                  <a:schemeClr val="lt1"/>
                </a:solidFill>
              </a:rPr>
              <a:t>THE MILLSTONE CUP (CITY CHAMPIONS)</a:t>
            </a:r>
            <a:endParaRPr sz="4000"/>
          </a:p>
        </p:txBody>
      </p:sp>
      <p:sp>
        <p:nvSpPr>
          <p:cNvPr id="504" name="Google Shape;504;p62"/>
          <p:cNvSpPr/>
          <p:nvPr/>
        </p:nvSpPr>
        <p:spPr>
          <a:xfrm flipH="1">
            <a:off x="85875" y="3994251"/>
            <a:ext cx="4115700" cy="679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rPr>
              <a:t>COREY BATES AND NICK MERRIL </a:t>
            </a:r>
            <a:endParaRPr b="1" sz="1500">
              <a:solidFill>
                <a:schemeClr val="lt1"/>
              </a:solidFill>
            </a:endParaRPr>
          </a:p>
          <a:p>
            <a:pPr indent="0" lvl="0" marL="0" rtl="0" algn="ctr">
              <a:spcBef>
                <a:spcPts val="0"/>
              </a:spcBef>
              <a:spcAft>
                <a:spcPts val="0"/>
              </a:spcAft>
              <a:buNone/>
            </a:pPr>
            <a:r>
              <a:rPr b="1" lang="en" sz="1500">
                <a:solidFill>
                  <a:schemeClr val="lt1"/>
                </a:solidFill>
              </a:rPr>
              <a:t>FRIENDSHIP TOURNAMENT	</a:t>
            </a:r>
            <a:endParaRPr b="1" sz="1500">
              <a:solidFill>
                <a:schemeClr val="lt1"/>
              </a:solidFill>
            </a:endParaRPr>
          </a:p>
        </p:txBody>
      </p:sp>
      <p:sp>
        <p:nvSpPr>
          <p:cNvPr id="505" name="Google Shape;505;p62"/>
          <p:cNvSpPr/>
          <p:nvPr/>
        </p:nvSpPr>
        <p:spPr>
          <a:xfrm>
            <a:off x="4540375" y="4061000"/>
            <a:ext cx="4115700" cy="546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rPr>
              <a:t>KYLE HENNEBERY MEMORIAL TOURNAMENT</a:t>
            </a:r>
            <a:endParaRPr sz="4000"/>
          </a:p>
        </p:txBody>
      </p:sp>
      <p:sp>
        <p:nvSpPr>
          <p:cNvPr id="506" name="Google Shape;506;p62"/>
          <p:cNvSpPr/>
          <p:nvPr/>
        </p:nvSpPr>
        <p:spPr>
          <a:xfrm>
            <a:off x="4540375" y="3276675"/>
            <a:ext cx="4115700" cy="546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rPr>
              <a:t>DWRHL LEAGUE CHAMPIONS</a:t>
            </a:r>
            <a:endParaRPr sz="4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3"/>
          <p:cNvSpPr txBox="1"/>
          <p:nvPr>
            <p:ph idx="1" type="subTitle"/>
          </p:nvPr>
        </p:nvSpPr>
        <p:spPr>
          <a:xfrm>
            <a:off x="2355350" y="779775"/>
            <a:ext cx="6788700" cy="781500"/>
          </a:xfrm>
          <a:prstGeom prst="rect">
            <a:avLst/>
          </a:prstGeom>
          <a:solidFill>
            <a:schemeClr val="dk1"/>
          </a:solidFill>
        </p:spPr>
        <p:txBody>
          <a:bodyPr anchorCtr="0" anchor="ctr" bIns="34275" lIns="68575" spcFirstLastPara="1" rIns="68575" wrap="square" tIns="34275">
            <a:normAutofit/>
          </a:bodyPr>
          <a:lstStyle/>
          <a:p>
            <a:pPr indent="0" lvl="0" marL="0" rtl="0" algn="ctr">
              <a:spcBef>
                <a:spcPts val="800"/>
              </a:spcBef>
              <a:spcAft>
                <a:spcPts val="0"/>
              </a:spcAft>
              <a:buNone/>
            </a:pPr>
            <a:r>
              <a:rPr b="1" lang="en" sz="4400">
                <a:solidFill>
                  <a:schemeClr val="lt1"/>
                </a:solidFill>
              </a:rPr>
              <a:t>U 13 C RED WINGS</a:t>
            </a:r>
            <a:endParaRPr b="1" sz="4400">
              <a:solidFill>
                <a:schemeClr val="lt1"/>
              </a:solidFill>
            </a:endParaRPr>
          </a:p>
        </p:txBody>
      </p:sp>
      <p:sp>
        <p:nvSpPr>
          <p:cNvPr id="512" name="Google Shape;512;p63"/>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513" name="Google Shape;513;p63"/>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514" name="Google Shape;514;p63"/>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          </a:t>
            </a:r>
            <a:r>
              <a:rPr b="1" lang="en" sz="2200">
                <a:solidFill>
                  <a:schemeClr val="lt1"/>
                </a:solidFill>
                <a:latin typeface="Arial"/>
                <a:ea typeface="Arial"/>
                <a:cs typeface="Arial"/>
                <a:sym typeface="Arial"/>
              </a:rPr>
              <a:t> </a:t>
            </a:r>
            <a:r>
              <a:rPr b="1" lang="en" sz="2000">
                <a:solidFill>
                  <a:schemeClr val="lt1"/>
                </a:solidFill>
              </a:rPr>
              <a:t>RECREATIONAL LEAGUE COORDINATOR</a:t>
            </a:r>
            <a:r>
              <a:rPr b="1" lang="en" sz="2200">
                <a:solidFill>
                  <a:schemeClr val="lt1"/>
                </a:solidFill>
              </a:rPr>
              <a:t> </a:t>
            </a:r>
            <a:endParaRPr sz="900"/>
          </a:p>
        </p:txBody>
      </p:sp>
      <p:pic>
        <p:nvPicPr>
          <p:cNvPr id="515" name="Google Shape;515;p63"/>
          <p:cNvPicPr preferRelativeResize="0"/>
          <p:nvPr/>
        </p:nvPicPr>
        <p:blipFill rotWithShape="1">
          <a:blip r:embed="rId3">
            <a:alphaModFix/>
          </a:blip>
          <a:srcRect b="0" l="0" r="0" t="0"/>
          <a:stretch/>
        </p:blipFill>
        <p:spPr>
          <a:xfrm>
            <a:off x="85879" y="128520"/>
            <a:ext cx="1739620" cy="679422"/>
          </a:xfrm>
          <a:prstGeom prst="rect">
            <a:avLst/>
          </a:prstGeom>
          <a:noFill/>
          <a:ln>
            <a:noFill/>
          </a:ln>
        </p:spPr>
      </p:pic>
      <p:sp>
        <p:nvSpPr>
          <p:cNvPr id="516" name="Google Shape;516;p63"/>
          <p:cNvSpPr/>
          <p:nvPr/>
        </p:nvSpPr>
        <p:spPr>
          <a:xfrm>
            <a:off x="106550" y="779775"/>
            <a:ext cx="2248800" cy="4363800"/>
          </a:xfrm>
          <a:prstGeom prst="rect">
            <a:avLst/>
          </a:prstGeom>
          <a:solidFill>
            <a:srgbClr val="CF202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Clr>
                <a:schemeClr val="dk1"/>
              </a:buClr>
              <a:buFont typeface="Arial"/>
              <a:buNone/>
            </a:pPr>
            <a:r>
              <a:rPr b="1" lang="en">
                <a:solidFill>
                  <a:schemeClr val="lt1"/>
                </a:solidFill>
              </a:rPr>
              <a:t>SAGE AMYOTTE-MACLEAN</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OWEN ANDREWS</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AVERY BROWNRIGG</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SAMUEL COGHLIN</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LIAM FRASER</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AIDEN HAYMAN</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MASON JOHNSON-HUNT</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RYAN JONES</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CARTER KAZMEL</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DYLAN LAPIERRE</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RYAN PERRY</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BRAYDEN PURCELL</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HARLEY REID</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NOAH SCHAAY</a:t>
            </a:r>
            <a:endParaRPr b="1">
              <a:solidFill>
                <a:schemeClr val="lt1"/>
              </a:solidFill>
            </a:endParaRPr>
          </a:p>
          <a:p>
            <a:pPr indent="0" lvl="0" marL="0" rtl="0" algn="r">
              <a:spcBef>
                <a:spcPts val="0"/>
              </a:spcBef>
              <a:spcAft>
                <a:spcPts val="0"/>
              </a:spcAft>
              <a:buClr>
                <a:schemeClr val="dk1"/>
              </a:buClr>
              <a:buFont typeface="Arial"/>
              <a:buNone/>
            </a:pPr>
            <a:r>
              <a:rPr b="1" lang="en">
                <a:solidFill>
                  <a:schemeClr val="lt1"/>
                </a:solidFill>
              </a:rPr>
              <a:t>MATEO VELUTINI</a:t>
            </a:r>
            <a:endParaRPr sz="800">
              <a:solidFill>
                <a:schemeClr val="dk1"/>
              </a:solidFill>
            </a:endParaRPr>
          </a:p>
          <a:p>
            <a:pPr indent="0" lvl="0" marL="0" rtl="0" algn="r">
              <a:spcBef>
                <a:spcPts val="0"/>
              </a:spcBef>
              <a:spcAft>
                <a:spcPts val="0"/>
              </a:spcAft>
              <a:buClr>
                <a:schemeClr val="dk1"/>
              </a:buClr>
              <a:buFont typeface="Arial"/>
              <a:buNone/>
            </a:pPr>
            <a:r>
              <a:rPr b="1" lang="en">
                <a:solidFill>
                  <a:schemeClr val="lt1"/>
                </a:solidFill>
              </a:rPr>
              <a:t>ROWAN VERRAN</a:t>
            </a:r>
            <a:endParaRPr sz="800"/>
          </a:p>
        </p:txBody>
      </p:sp>
      <p:pic>
        <p:nvPicPr>
          <p:cNvPr descr="A group of people posing for a photo&#10;&#10;Description automatically generated with medium confidence" id="517" name="Google Shape;517;p63"/>
          <p:cNvPicPr preferRelativeResize="0"/>
          <p:nvPr/>
        </p:nvPicPr>
        <p:blipFill rotWithShape="1">
          <a:blip r:embed="rId4">
            <a:alphaModFix/>
          </a:blip>
          <a:srcRect b="0" l="0" r="0" t="0"/>
          <a:stretch/>
        </p:blipFill>
        <p:spPr>
          <a:xfrm>
            <a:off x="2430438" y="1969300"/>
            <a:ext cx="4678077" cy="2629849"/>
          </a:xfrm>
          <a:prstGeom prst="rect">
            <a:avLst/>
          </a:prstGeom>
          <a:noFill/>
          <a:ln>
            <a:noFill/>
          </a:ln>
        </p:spPr>
      </p:pic>
      <p:sp>
        <p:nvSpPr>
          <p:cNvPr id="518" name="Google Shape;518;p63"/>
          <p:cNvSpPr/>
          <p:nvPr/>
        </p:nvSpPr>
        <p:spPr>
          <a:xfrm>
            <a:off x="7183625" y="1644425"/>
            <a:ext cx="1873200" cy="3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chemeClr val="dk1"/>
                </a:solidFill>
              </a:rPr>
              <a:t>Head Coach</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Gary Hayman</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Assistant Coach</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Eric Durand</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Assistant Coach</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Josh Verran</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Assistant Coach</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Kevin Hurley</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Assistant Coach</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Shawn Perry</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Equipment Manager</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Andrew Kazmal</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Manager</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Anna Jones</a:t>
            </a:r>
            <a:endParaRPr sz="3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solidFill>
                  <a:schemeClr val="dk1"/>
                </a:solidFill>
              </a:rPr>
              <a:t>Treasurer</a:t>
            </a:r>
            <a:endParaRPr sz="900">
              <a:solidFill>
                <a:schemeClr val="dk1"/>
              </a:solidFill>
            </a:endParaRPr>
          </a:p>
          <a:p>
            <a:pPr indent="0" lvl="0" marL="0" rtl="0" algn="ctr">
              <a:spcBef>
                <a:spcPts val="0"/>
              </a:spcBef>
              <a:spcAft>
                <a:spcPts val="0"/>
              </a:spcAft>
              <a:buClr>
                <a:schemeClr val="dk1"/>
              </a:buClr>
              <a:buFont typeface="Arial"/>
              <a:buNone/>
            </a:pPr>
            <a:r>
              <a:rPr lang="en" sz="900">
                <a:solidFill>
                  <a:schemeClr val="dk1"/>
                </a:solidFill>
              </a:rPr>
              <a:t>Chris Coghlin</a:t>
            </a:r>
            <a:endParaRPr sz="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p:nvPr/>
        </p:nvSpPr>
        <p:spPr>
          <a:xfrm>
            <a:off x="1962941" y="1838768"/>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Secretary</a:t>
            </a:r>
            <a:endParaRPr sz="1100">
              <a:solidFill>
                <a:schemeClr val="dk1"/>
              </a:solidFill>
              <a:latin typeface="Arial"/>
              <a:ea typeface="Arial"/>
              <a:cs typeface="Arial"/>
              <a:sym typeface="Arial"/>
            </a:endParaRPr>
          </a:p>
        </p:txBody>
      </p:sp>
      <p:sp>
        <p:nvSpPr>
          <p:cNvPr id="155" name="Google Shape;155;p28"/>
          <p:cNvSpPr/>
          <p:nvPr/>
        </p:nvSpPr>
        <p:spPr>
          <a:xfrm>
            <a:off x="1962941" y="815678"/>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President</a:t>
            </a:r>
            <a:endParaRPr sz="1100">
              <a:solidFill>
                <a:schemeClr val="dk1"/>
              </a:solidFill>
              <a:latin typeface="Arial"/>
              <a:ea typeface="Arial"/>
              <a:cs typeface="Arial"/>
              <a:sym typeface="Arial"/>
            </a:endParaRPr>
          </a:p>
        </p:txBody>
      </p:sp>
      <p:sp>
        <p:nvSpPr>
          <p:cNvPr id="156" name="Google Shape;156;p28"/>
          <p:cNvSpPr/>
          <p:nvPr/>
        </p:nvSpPr>
        <p:spPr>
          <a:xfrm>
            <a:off x="1962941" y="1071450"/>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Vice President</a:t>
            </a:r>
            <a:endParaRPr sz="1100">
              <a:solidFill>
                <a:schemeClr val="dk1"/>
              </a:solidFill>
              <a:latin typeface="Arial"/>
              <a:ea typeface="Arial"/>
              <a:cs typeface="Arial"/>
              <a:sym typeface="Arial"/>
            </a:endParaRPr>
          </a:p>
        </p:txBody>
      </p:sp>
      <p:sp>
        <p:nvSpPr>
          <p:cNvPr id="157" name="Google Shape;157;p28"/>
          <p:cNvSpPr/>
          <p:nvPr/>
        </p:nvSpPr>
        <p:spPr>
          <a:xfrm>
            <a:off x="1962941" y="1582995"/>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Treasurer</a:t>
            </a:r>
            <a:endParaRPr sz="1100">
              <a:solidFill>
                <a:schemeClr val="dk1"/>
              </a:solidFill>
              <a:latin typeface="Arial"/>
              <a:ea typeface="Arial"/>
              <a:cs typeface="Arial"/>
              <a:sym typeface="Arial"/>
            </a:endParaRPr>
          </a:p>
        </p:txBody>
      </p:sp>
      <p:sp>
        <p:nvSpPr>
          <p:cNvPr id="158" name="Google Shape;158;p28"/>
          <p:cNvSpPr/>
          <p:nvPr/>
        </p:nvSpPr>
        <p:spPr>
          <a:xfrm>
            <a:off x="1962942" y="2606085"/>
            <a:ext cx="2529957"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Risk Management</a:t>
            </a:r>
            <a:endParaRPr sz="1100">
              <a:solidFill>
                <a:schemeClr val="dk1"/>
              </a:solidFill>
              <a:latin typeface="Arial"/>
              <a:ea typeface="Arial"/>
              <a:cs typeface="Arial"/>
              <a:sym typeface="Arial"/>
            </a:endParaRPr>
          </a:p>
        </p:txBody>
      </p:sp>
      <p:sp>
        <p:nvSpPr>
          <p:cNvPr id="159" name="Google Shape;159;p28"/>
          <p:cNvSpPr/>
          <p:nvPr/>
        </p:nvSpPr>
        <p:spPr>
          <a:xfrm>
            <a:off x="1962941" y="1327222"/>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Registrar </a:t>
            </a:r>
            <a:endParaRPr sz="1100">
              <a:solidFill>
                <a:schemeClr val="dk1"/>
              </a:solidFill>
              <a:latin typeface="Arial"/>
              <a:ea typeface="Arial"/>
              <a:cs typeface="Arial"/>
              <a:sym typeface="Arial"/>
            </a:endParaRPr>
          </a:p>
        </p:txBody>
      </p:sp>
      <p:sp>
        <p:nvSpPr>
          <p:cNvPr id="160" name="Google Shape;160;p28"/>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202</a:t>
            </a:r>
            <a:r>
              <a:rPr b="1" lang="en" sz="2100">
                <a:solidFill>
                  <a:schemeClr val="lt1"/>
                </a:solidFill>
              </a:rPr>
              <a:t>2</a:t>
            </a:r>
            <a:r>
              <a:rPr b="1" i="0" lang="en" sz="2100" u="none" cap="none" strike="noStrike">
                <a:solidFill>
                  <a:schemeClr val="lt1"/>
                </a:solidFill>
                <a:latin typeface="Arial"/>
                <a:ea typeface="Arial"/>
                <a:cs typeface="Arial"/>
                <a:sym typeface="Arial"/>
              </a:rPr>
              <a:t>-202</a:t>
            </a:r>
            <a:r>
              <a:rPr b="1" lang="en" sz="2100">
                <a:solidFill>
                  <a:schemeClr val="lt1"/>
                </a:solidFill>
              </a:rPr>
              <a:t>3</a:t>
            </a:r>
            <a:r>
              <a:rPr b="1" i="0" lang="en" sz="2100" u="none" cap="none" strike="noStrike">
                <a:solidFill>
                  <a:schemeClr val="lt1"/>
                </a:solidFill>
                <a:latin typeface="Arial"/>
                <a:ea typeface="Arial"/>
                <a:cs typeface="Arial"/>
                <a:sym typeface="Arial"/>
              </a:rPr>
              <a:t> CHBAMHA EXECUTIVE</a:t>
            </a:r>
            <a:endParaRPr b="1" i="0" sz="2100" u="none" cap="none" strike="noStrike">
              <a:solidFill>
                <a:schemeClr val="lt1"/>
              </a:solidFill>
              <a:latin typeface="Arial"/>
              <a:ea typeface="Arial"/>
              <a:cs typeface="Arial"/>
              <a:sym typeface="Arial"/>
            </a:endParaRPr>
          </a:p>
        </p:txBody>
      </p:sp>
      <p:pic>
        <p:nvPicPr>
          <p:cNvPr id="161" name="Google Shape;161;p28"/>
          <p:cNvPicPr preferRelativeResize="0"/>
          <p:nvPr/>
        </p:nvPicPr>
        <p:blipFill rotWithShape="1">
          <a:blip r:embed="rId3">
            <a:alphaModFix/>
          </a:blip>
          <a:srcRect b="0" l="0" r="0" t="0"/>
          <a:stretch/>
        </p:blipFill>
        <p:spPr>
          <a:xfrm>
            <a:off x="111661" y="136256"/>
            <a:ext cx="1739619" cy="679422"/>
          </a:xfrm>
          <a:prstGeom prst="rect">
            <a:avLst/>
          </a:prstGeom>
          <a:noFill/>
          <a:ln>
            <a:noFill/>
          </a:ln>
        </p:spPr>
      </p:pic>
      <p:sp>
        <p:nvSpPr>
          <p:cNvPr id="162" name="Google Shape;162;p28"/>
          <p:cNvSpPr/>
          <p:nvPr/>
        </p:nvSpPr>
        <p:spPr>
          <a:xfrm>
            <a:off x="1962941" y="3117630"/>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Equipment Manager</a:t>
            </a:r>
            <a:endParaRPr sz="1100">
              <a:solidFill>
                <a:schemeClr val="dk1"/>
              </a:solidFill>
              <a:latin typeface="Arial"/>
              <a:ea typeface="Arial"/>
              <a:cs typeface="Arial"/>
              <a:sym typeface="Arial"/>
            </a:endParaRPr>
          </a:p>
        </p:txBody>
      </p:sp>
      <p:sp>
        <p:nvSpPr>
          <p:cNvPr id="163" name="Google Shape;163;p28"/>
          <p:cNvSpPr/>
          <p:nvPr/>
        </p:nvSpPr>
        <p:spPr>
          <a:xfrm>
            <a:off x="1962942" y="4140720"/>
            <a:ext cx="2529956"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Representative League Coordinator</a:t>
            </a:r>
            <a:endParaRPr sz="1100">
              <a:solidFill>
                <a:schemeClr val="dk1"/>
              </a:solidFill>
              <a:latin typeface="Arial"/>
              <a:ea typeface="Arial"/>
              <a:cs typeface="Arial"/>
              <a:sym typeface="Arial"/>
            </a:endParaRPr>
          </a:p>
        </p:txBody>
      </p:sp>
      <p:sp>
        <p:nvSpPr>
          <p:cNvPr id="164" name="Google Shape;164;p28"/>
          <p:cNvSpPr/>
          <p:nvPr/>
        </p:nvSpPr>
        <p:spPr>
          <a:xfrm>
            <a:off x="1962941" y="2094540"/>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Ice Scheduler</a:t>
            </a:r>
            <a:endParaRPr sz="1100">
              <a:solidFill>
                <a:schemeClr val="dk1"/>
              </a:solidFill>
              <a:latin typeface="Arial"/>
              <a:ea typeface="Arial"/>
              <a:cs typeface="Arial"/>
              <a:sym typeface="Arial"/>
            </a:endParaRPr>
          </a:p>
        </p:txBody>
      </p:sp>
      <p:sp>
        <p:nvSpPr>
          <p:cNvPr id="165" name="Google Shape;165;p28"/>
          <p:cNvSpPr/>
          <p:nvPr/>
        </p:nvSpPr>
        <p:spPr>
          <a:xfrm>
            <a:off x="1962941" y="2350313"/>
            <a:ext cx="2529958"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Referee-In-Chief</a:t>
            </a:r>
            <a:endParaRPr sz="1100">
              <a:solidFill>
                <a:schemeClr val="dk1"/>
              </a:solidFill>
              <a:latin typeface="Arial"/>
              <a:ea typeface="Arial"/>
              <a:cs typeface="Arial"/>
              <a:sym typeface="Arial"/>
            </a:endParaRPr>
          </a:p>
        </p:txBody>
      </p:sp>
      <p:sp>
        <p:nvSpPr>
          <p:cNvPr id="166" name="Google Shape;166;p28"/>
          <p:cNvSpPr/>
          <p:nvPr/>
        </p:nvSpPr>
        <p:spPr>
          <a:xfrm>
            <a:off x="1962942" y="3629175"/>
            <a:ext cx="2529956"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Manager/Treasurer Coordinator</a:t>
            </a:r>
            <a:endParaRPr sz="1100">
              <a:solidFill>
                <a:schemeClr val="dk1"/>
              </a:solidFill>
              <a:latin typeface="Arial"/>
              <a:ea typeface="Arial"/>
              <a:cs typeface="Arial"/>
              <a:sym typeface="Arial"/>
            </a:endParaRPr>
          </a:p>
        </p:txBody>
      </p:sp>
      <p:sp>
        <p:nvSpPr>
          <p:cNvPr id="167" name="Google Shape;167;p28"/>
          <p:cNvSpPr/>
          <p:nvPr/>
        </p:nvSpPr>
        <p:spPr>
          <a:xfrm>
            <a:off x="1962942" y="3884948"/>
            <a:ext cx="2529956"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Recreational League Coordinator</a:t>
            </a:r>
            <a:endParaRPr sz="1100">
              <a:solidFill>
                <a:schemeClr val="dk1"/>
              </a:solidFill>
              <a:latin typeface="Arial"/>
              <a:ea typeface="Arial"/>
              <a:cs typeface="Arial"/>
              <a:sym typeface="Arial"/>
            </a:endParaRPr>
          </a:p>
        </p:txBody>
      </p:sp>
      <p:sp>
        <p:nvSpPr>
          <p:cNvPr id="168" name="Google Shape;168;p28"/>
          <p:cNvSpPr/>
          <p:nvPr/>
        </p:nvSpPr>
        <p:spPr>
          <a:xfrm>
            <a:off x="1962942" y="2861857"/>
            <a:ext cx="2529957"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U7/U9 Coordinator</a:t>
            </a:r>
            <a:endParaRPr sz="1100">
              <a:solidFill>
                <a:schemeClr val="dk1"/>
              </a:solidFill>
              <a:latin typeface="Arial"/>
              <a:ea typeface="Arial"/>
              <a:cs typeface="Arial"/>
              <a:sym typeface="Arial"/>
            </a:endParaRPr>
          </a:p>
        </p:txBody>
      </p:sp>
      <p:sp>
        <p:nvSpPr>
          <p:cNvPr id="169" name="Google Shape;169;p28"/>
          <p:cNvSpPr/>
          <p:nvPr/>
        </p:nvSpPr>
        <p:spPr>
          <a:xfrm>
            <a:off x="1962942" y="4396493"/>
            <a:ext cx="2529956"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Web/Communications Coordinator</a:t>
            </a:r>
            <a:endParaRPr sz="1100">
              <a:solidFill>
                <a:schemeClr val="dk1"/>
              </a:solidFill>
              <a:latin typeface="Arial"/>
              <a:ea typeface="Arial"/>
              <a:cs typeface="Arial"/>
              <a:sym typeface="Arial"/>
            </a:endParaRPr>
          </a:p>
        </p:txBody>
      </p:sp>
      <p:sp>
        <p:nvSpPr>
          <p:cNvPr id="170" name="Google Shape;170;p28"/>
          <p:cNvSpPr/>
          <p:nvPr/>
        </p:nvSpPr>
        <p:spPr>
          <a:xfrm>
            <a:off x="1962941" y="3373402"/>
            <a:ext cx="2529956"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Central Minor Representative</a:t>
            </a:r>
            <a:endParaRPr sz="1100">
              <a:solidFill>
                <a:schemeClr val="dk1"/>
              </a:solidFill>
              <a:latin typeface="Arial"/>
              <a:ea typeface="Arial"/>
              <a:cs typeface="Arial"/>
              <a:sym typeface="Arial"/>
            </a:endParaRPr>
          </a:p>
        </p:txBody>
      </p:sp>
      <p:sp>
        <p:nvSpPr>
          <p:cNvPr id="171" name="Google Shape;171;p28"/>
          <p:cNvSpPr/>
          <p:nvPr/>
        </p:nvSpPr>
        <p:spPr>
          <a:xfrm>
            <a:off x="1964489" y="4652266"/>
            <a:ext cx="2528410" cy="2035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Joe Lamontagne Tournament Liaison</a:t>
            </a:r>
            <a:endParaRPr sz="1100">
              <a:solidFill>
                <a:schemeClr val="dk1"/>
              </a:solidFill>
              <a:latin typeface="Arial"/>
              <a:ea typeface="Arial"/>
              <a:cs typeface="Arial"/>
              <a:sym typeface="Arial"/>
            </a:endParaRPr>
          </a:p>
        </p:txBody>
      </p:sp>
      <p:sp>
        <p:nvSpPr>
          <p:cNvPr id="172" name="Google Shape;172;p28"/>
          <p:cNvSpPr/>
          <p:nvPr/>
        </p:nvSpPr>
        <p:spPr>
          <a:xfrm>
            <a:off x="4492899" y="815678"/>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Jamie Aalders</a:t>
            </a:r>
            <a:endParaRPr b="1" sz="1200">
              <a:solidFill>
                <a:schemeClr val="lt1"/>
              </a:solidFill>
              <a:latin typeface="Arial"/>
              <a:ea typeface="Arial"/>
              <a:cs typeface="Arial"/>
              <a:sym typeface="Arial"/>
            </a:endParaRPr>
          </a:p>
        </p:txBody>
      </p:sp>
      <p:sp>
        <p:nvSpPr>
          <p:cNvPr id="173" name="Google Shape;173;p28"/>
          <p:cNvSpPr/>
          <p:nvPr/>
        </p:nvSpPr>
        <p:spPr>
          <a:xfrm>
            <a:off x="4492899" y="1331439"/>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Kary-Anne Young</a:t>
            </a:r>
            <a:endParaRPr b="1" sz="1200">
              <a:solidFill>
                <a:schemeClr val="lt1"/>
              </a:solidFill>
              <a:latin typeface="Arial"/>
              <a:ea typeface="Arial"/>
              <a:cs typeface="Arial"/>
              <a:sym typeface="Arial"/>
            </a:endParaRPr>
          </a:p>
        </p:txBody>
      </p:sp>
      <p:sp>
        <p:nvSpPr>
          <p:cNvPr id="174" name="Google Shape;174;p28"/>
          <p:cNvSpPr/>
          <p:nvPr/>
        </p:nvSpPr>
        <p:spPr>
          <a:xfrm>
            <a:off x="4492899" y="1586609"/>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Roberta Hupman</a:t>
            </a:r>
            <a:endParaRPr b="1" sz="1200">
              <a:solidFill>
                <a:schemeClr val="lt1"/>
              </a:solidFill>
              <a:latin typeface="Arial"/>
              <a:ea typeface="Arial"/>
              <a:cs typeface="Arial"/>
              <a:sym typeface="Arial"/>
            </a:endParaRPr>
          </a:p>
        </p:txBody>
      </p:sp>
      <p:sp>
        <p:nvSpPr>
          <p:cNvPr id="175" name="Google Shape;175;p28"/>
          <p:cNvSpPr/>
          <p:nvPr/>
        </p:nvSpPr>
        <p:spPr>
          <a:xfrm>
            <a:off x="4492899" y="1841779"/>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Sandra Andrews</a:t>
            </a:r>
            <a:endParaRPr b="1" sz="1200">
              <a:solidFill>
                <a:schemeClr val="lt1"/>
              </a:solidFill>
              <a:latin typeface="Arial"/>
              <a:ea typeface="Arial"/>
              <a:cs typeface="Arial"/>
              <a:sym typeface="Arial"/>
            </a:endParaRPr>
          </a:p>
        </p:txBody>
      </p:sp>
      <p:sp>
        <p:nvSpPr>
          <p:cNvPr id="176" name="Google Shape;176;p28"/>
          <p:cNvSpPr/>
          <p:nvPr/>
        </p:nvSpPr>
        <p:spPr>
          <a:xfrm>
            <a:off x="4492899" y="2094540"/>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Paul Thibideau</a:t>
            </a:r>
            <a:endParaRPr b="1" sz="1200">
              <a:solidFill>
                <a:schemeClr val="lt1"/>
              </a:solidFill>
              <a:latin typeface="Arial"/>
              <a:ea typeface="Arial"/>
              <a:cs typeface="Arial"/>
              <a:sym typeface="Arial"/>
            </a:endParaRPr>
          </a:p>
        </p:txBody>
      </p:sp>
      <p:sp>
        <p:nvSpPr>
          <p:cNvPr id="177" name="Google Shape;177;p28"/>
          <p:cNvSpPr/>
          <p:nvPr/>
        </p:nvSpPr>
        <p:spPr>
          <a:xfrm>
            <a:off x="4492899" y="2352120"/>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Jason Clark</a:t>
            </a:r>
            <a:endParaRPr b="1" sz="1200">
              <a:solidFill>
                <a:schemeClr val="lt1"/>
              </a:solidFill>
              <a:latin typeface="Arial"/>
              <a:ea typeface="Arial"/>
              <a:cs typeface="Arial"/>
              <a:sym typeface="Arial"/>
            </a:endParaRPr>
          </a:p>
        </p:txBody>
      </p:sp>
      <p:sp>
        <p:nvSpPr>
          <p:cNvPr id="178" name="Google Shape;178;p28"/>
          <p:cNvSpPr/>
          <p:nvPr/>
        </p:nvSpPr>
        <p:spPr>
          <a:xfrm>
            <a:off x="4492899" y="2607290"/>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Scott Graham</a:t>
            </a:r>
            <a:endParaRPr b="1" sz="1200">
              <a:solidFill>
                <a:schemeClr val="lt1"/>
              </a:solidFill>
              <a:latin typeface="Arial"/>
              <a:ea typeface="Arial"/>
              <a:cs typeface="Arial"/>
              <a:sym typeface="Arial"/>
            </a:endParaRPr>
          </a:p>
        </p:txBody>
      </p:sp>
      <p:sp>
        <p:nvSpPr>
          <p:cNvPr id="179" name="Google Shape;179;p28"/>
          <p:cNvSpPr/>
          <p:nvPr/>
        </p:nvSpPr>
        <p:spPr>
          <a:xfrm>
            <a:off x="4492899" y="2862460"/>
            <a:ext cx="1423610" cy="203576"/>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Chris Hunter</a:t>
            </a:r>
            <a:endParaRPr b="1" sz="1200">
              <a:solidFill>
                <a:schemeClr val="lt1"/>
              </a:solidFill>
              <a:latin typeface="Arial"/>
              <a:ea typeface="Arial"/>
              <a:cs typeface="Arial"/>
              <a:sym typeface="Arial"/>
            </a:endParaRPr>
          </a:p>
        </p:txBody>
      </p:sp>
      <p:sp>
        <p:nvSpPr>
          <p:cNvPr id="180" name="Google Shape;180;p28"/>
          <p:cNvSpPr/>
          <p:nvPr/>
        </p:nvSpPr>
        <p:spPr>
          <a:xfrm>
            <a:off x="4492899" y="3117631"/>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Marty Cound</a:t>
            </a:r>
            <a:endParaRPr b="1" sz="1200">
              <a:solidFill>
                <a:schemeClr val="lt1"/>
              </a:solidFill>
              <a:latin typeface="Arial"/>
              <a:ea typeface="Arial"/>
              <a:cs typeface="Arial"/>
              <a:sym typeface="Arial"/>
            </a:endParaRPr>
          </a:p>
        </p:txBody>
      </p:sp>
      <p:sp>
        <p:nvSpPr>
          <p:cNvPr id="181" name="Google Shape;181;p28"/>
          <p:cNvSpPr/>
          <p:nvPr/>
        </p:nvSpPr>
        <p:spPr>
          <a:xfrm>
            <a:off x="4492899" y="3372801"/>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Kevin Cowper</a:t>
            </a:r>
            <a:endParaRPr b="1" sz="1200">
              <a:solidFill>
                <a:schemeClr val="lt1"/>
              </a:solidFill>
              <a:latin typeface="Arial"/>
              <a:ea typeface="Arial"/>
              <a:cs typeface="Arial"/>
              <a:sym typeface="Arial"/>
            </a:endParaRPr>
          </a:p>
        </p:txBody>
      </p:sp>
      <p:sp>
        <p:nvSpPr>
          <p:cNvPr id="182" name="Google Shape;182;p28"/>
          <p:cNvSpPr/>
          <p:nvPr/>
        </p:nvSpPr>
        <p:spPr>
          <a:xfrm>
            <a:off x="4492899" y="3627971"/>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Mark Scholey</a:t>
            </a:r>
            <a:endParaRPr b="1" sz="1200">
              <a:solidFill>
                <a:schemeClr val="lt1"/>
              </a:solidFill>
              <a:latin typeface="Arial"/>
              <a:ea typeface="Arial"/>
              <a:cs typeface="Arial"/>
              <a:sym typeface="Arial"/>
            </a:endParaRPr>
          </a:p>
        </p:txBody>
      </p:sp>
      <p:sp>
        <p:nvSpPr>
          <p:cNvPr id="183" name="Google Shape;183;p28"/>
          <p:cNvSpPr/>
          <p:nvPr/>
        </p:nvSpPr>
        <p:spPr>
          <a:xfrm>
            <a:off x="4492899" y="3883142"/>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Joel Wright</a:t>
            </a:r>
            <a:endParaRPr b="1" sz="1200">
              <a:solidFill>
                <a:schemeClr val="lt1"/>
              </a:solidFill>
              <a:latin typeface="Arial"/>
              <a:ea typeface="Arial"/>
              <a:cs typeface="Arial"/>
              <a:sym typeface="Arial"/>
            </a:endParaRPr>
          </a:p>
        </p:txBody>
      </p:sp>
      <p:sp>
        <p:nvSpPr>
          <p:cNvPr id="184" name="Google Shape;184;p28"/>
          <p:cNvSpPr/>
          <p:nvPr/>
        </p:nvSpPr>
        <p:spPr>
          <a:xfrm>
            <a:off x="4492899" y="4142227"/>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Kevin Cowper</a:t>
            </a:r>
            <a:endParaRPr b="1" sz="1200">
              <a:solidFill>
                <a:schemeClr val="lt1"/>
              </a:solidFill>
              <a:latin typeface="Arial"/>
              <a:ea typeface="Arial"/>
              <a:cs typeface="Arial"/>
              <a:sym typeface="Arial"/>
            </a:endParaRPr>
          </a:p>
        </p:txBody>
      </p:sp>
      <p:sp>
        <p:nvSpPr>
          <p:cNvPr id="185" name="Google Shape;185;p28"/>
          <p:cNvSpPr/>
          <p:nvPr/>
        </p:nvSpPr>
        <p:spPr>
          <a:xfrm>
            <a:off x="4492899" y="4396493"/>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Corrina Morris</a:t>
            </a:r>
            <a:endParaRPr b="1" sz="1200">
              <a:solidFill>
                <a:schemeClr val="lt1"/>
              </a:solidFill>
              <a:latin typeface="Arial"/>
              <a:ea typeface="Arial"/>
              <a:cs typeface="Arial"/>
              <a:sym typeface="Arial"/>
            </a:endParaRPr>
          </a:p>
        </p:txBody>
      </p:sp>
      <p:sp>
        <p:nvSpPr>
          <p:cNvPr id="186" name="Google Shape;186;p28"/>
          <p:cNvSpPr/>
          <p:nvPr/>
        </p:nvSpPr>
        <p:spPr>
          <a:xfrm>
            <a:off x="4492899" y="4652266"/>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Jeff McPhee</a:t>
            </a:r>
            <a:endParaRPr b="1" sz="1200">
              <a:solidFill>
                <a:schemeClr val="lt1"/>
              </a:solidFill>
              <a:latin typeface="Arial"/>
              <a:ea typeface="Arial"/>
              <a:cs typeface="Arial"/>
              <a:sym typeface="Arial"/>
            </a:endParaRPr>
          </a:p>
        </p:txBody>
      </p:sp>
      <p:sp>
        <p:nvSpPr>
          <p:cNvPr id="187" name="Google Shape;187;p28"/>
          <p:cNvSpPr/>
          <p:nvPr/>
        </p:nvSpPr>
        <p:spPr>
          <a:xfrm>
            <a:off x="4492899" y="1070848"/>
            <a:ext cx="1423610" cy="20357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Perry Mason</a:t>
            </a:r>
            <a:endParaRPr b="1" sz="12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4"/>
          <p:cNvSpPr/>
          <p:nvPr/>
        </p:nvSpPr>
        <p:spPr>
          <a:xfrm>
            <a:off x="1090475" y="2571749"/>
            <a:ext cx="6963000" cy="777600"/>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600">
                <a:solidFill>
                  <a:schemeClr val="lt1"/>
                </a:solidFill>
                <a:latin typeface="Arial"/>
                <a:ea typeface="Arial"/>
                <a:cs typeface="Arial"/>
                <a:sym typeface="Arial"/>
              </a:rPr>
              <a:t>JOE LAMONTAGNE TOURNAMENT LIAISON</a:t>
            </a:r>
            <a:endParaRPr b="1" sz="2600">
              <a:solidFill>
                <a:schemeClr val="lt1"/>
              </a:solidFill>
              <a:latin typeface="Arial"/>
              <a:ea typeface="Arial"/>
              <a:cs typeface="Arial"/>
              <a:sym typeface="Arial"/>
            </a:endParaRPr>
          </a:p>
        </p:txBody>
      </p:sp>
      <p:sp>
        <p:nvSpPr>
          <p:cNvPr id="524" name="Google Shape;524;p64"/>
          <p:cNvSpPr/>
          <p:nvPr/>
        </p:nvSpPr>
        <p:spPr>
          <a:xfrm>
            <a:off x="3196023" y="3349280"/>
            <a:ext cx="2376875"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500">
                <a:solidFill>
                  <a:schemeClr val="lt1"/>
                </a:solidFill>
                <a:latin typeface="Arial"/>
                <a:ea typeface="Arial"/>
                <a:cs typeface="Arial"/>
                <a:sym typeface="Arial"/>
              </a:rPr>
              <a:t>JEFF McPHEE</a:t>
            </a:r>
            <a:endParaRPr b="1" sz="2500">
              <a:solidFill>
                <a:schemeClr val="lt1"/>
              </a:solidFill>
              <a:latin typeface="Arial"/>
              <a:ea typeface="Arial"/>
              <a:cs typeface="Arial"/>
              <a:sym typeface="Arial"/>
            </a:endParaRPr>
          </a:p>
        </p:txBody>
      </p:sp>
      <p:pic>
        <p:nvPicPr>
          <p:cNvPr id="525" name="Google Shape;525;p64"/>
          <p:cNvPicPr preferRelativeResize="0"/>
          <p:nvPr/>
        </p:nvPicPr>
        <p:blipFill rotWithShape="1">
          <a:blip r:embed="rId3">
            <a:alphaModFix/>
          </a:blip>
          <a:srcRect b="0" l="0" r="0" t="0"/>
          <a:stretch/>
        </p:blipFill>
        <p:spPr>
          <a:xfrm>
            <a:off x="3068468" y="1218116"/>
            <a:ext cx="2766222" cy="10803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cxnSp>
        <p:nvCxnSpPr>
          <p:cNvPr id="530" name="Google Shape;530;p65"/>
          <p:cNvCxnSpPr/>
          <p:nvPr/>
        </p:nvCxnSpPr>
        <p:spPr>
          <a:xfrm>
            <a:off x="85879" y="2629718"/>
            <a:ext cx="6253898" cy="0"/>
          </a:xfrm>
          <a:prstGeom prst="straightConnector1">
            <a:avLst/>
          </a:prstGeom>
          <a:noFill/>
          <a:ln>
            <a:noFill/>
          </a:ln>
        </p:spPr>
      </p:cxnSp>
      <p:sp>
        <p:nvSpPr>
          <p:cNvPr id="531" name="Google Shape;531;p65"/>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                THE JOE REPORT</a:t>
            </a:r>
            <a:endParaRPr b="1" i="0" sz="2100" u="none" cap="none" strike="noStrike">
              <a:solidFill>
                <a:schemeClr val="lt1"/>
              </a:solidFill>
              <a:latin typeface="Arial"/>
              <a:ea typeface="Arial"/>
              <a:cs typeface="Arial"/>
              <a:sym typeface="Arial"/>
            </a:endParaRPr>
          </a:p>
        </p:txBody>
      </p:sp>
      <p:pic>
        <p:nvPicPr>
          <p:cNvPr id="532" name="Google Shape;532;p65"/>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533" name="Google Shape;533;p65"/>
          <p:cNvPicPr preferRelativeResize="0"/>
          <p:nvPr/>
        </p:nvPicPr>
        <p:blipFill>
          <a:blip r:embed="rId4">
            <a:alphaModFix/>
          </a:blip>
          <a:stretch>
            <a:fillRect/>
          </a:stretch>
        </p:blipFill>
        <p:spPr>
          <a:xfrm>
            <a:off x="3189035" y="1352199"/>
            <a:ext cx="2443414" cy="2096510"/>
          </a:xfrm>
          <a:prstGeom prst="rect">
            <a:avLst/>
          </a:prstGeom>
          <a:noFill/>
          <a:ln>
            <a:noFill/>
          </a:ln>
        </p:spPr>
      </p:pic>
      <p:sp>
        <p:nvSpPr>
          <p:cNvPr id="534" name="Google Shape;534;p65"/>
          <p:cNvSpPr txBox="1"/>
          <p:nvPr/>
        </p:nvSpPr>
        <p:spPr>
          <a:xfrm>
            <a:off x="696325" y="3832900"/>
            <a:ext cx="7962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In house </a:t>
            </a:r>
            <a:r>
              <a:rPr lang="en" sz="1800">
                <a:latin typeface="Calibri"/>
                <a:ea typeface="Calibri"/>
                <a:cs typeface="Calibri"/>
                <a:sym typeface="Calibri"/>
              </a:rPr>
              <a:t>atmosphere</a:t>
            </a:r>
            <a:r>
              <a:rPr lang="en" sz="1800">
                <a:latin typeface="Calibri"/>
                <a:ea typeface="Calibri"/>
                <a:cs typeface="Calibri"/>
                <a:sym typeface="Calibri"/>
              </a:rPr>
              <a:t> was a main focus for 2023. Was harder to accomplish then expected due to technical issues with sound systems in the rinks. This was out of The Joe’s control. The bannering in RBC and Cole Harbour Place added to the in rink </a:t>
            </a:r>
            <a:r>
              <a:rPr lang="en" sz="1800">
                <a:latin typeface="Calibri"/>
                <a:ea typeface="Calibri"/>
                <a:cs typeface="Calibri"/>
                <a:sym typeface="Calibri"/>
              </a:rPr>
              <a:t>atmosphere</a:t>
            </a:r>
            <a:r>
              <a:rPr lang="en" sz="1800">
                <a:latin typeface="Calibri"/>
                <a:ea typeface="Calibri"/>
                <a:cs typeface="Calibri"/>
                <a:sym typeface="Calibri"/>
              </a:rPr>
              <a:t>. </a:t>
            </a:r>
            <a:endParaRPr sz="18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6"/>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                THE JOE REPORT</a:t>
            </a:r>
            <a:endParaRPr b="1" i="0" sz="2100" u="none" cap="none" strike="noStrike">
              <a:solidFill>
                <a:schemeClr val="lt1"/>
              </a:solidFill>
              <a:latin typeface="Arial"/>
              <a:ea typeface="Arial"/>
              <a:cs typeface="Arial"/>
              <a:sym typeface="Arial"/>
            </a:endParaRPr>
          </a:p>
        </p:txBody>
      </p:sp>
      <p:cxnSp>
        <p:nvCxnSpPr>
          <p:cNvPr id="540" name="Google Shape;540;p66"/>
          <p:cNvCxnSpPr/>
          <p:nvPr/>
        </p:nvCxnSpPr>
        <p:spPr>
          <a:xfrm>
            <a:off x="85879" y="2629718"/>
            <a:ext cx="6253898" cy="0"/>
          </a:xfrm>
          <a:prstGeom prst="straightConnector1">
            <a:avLst/>
          </a:prstGeom>
          <a:noFill/>
          <a:ln>
            <a:noFill/>
          </a:ln>
        </p:spPr>
      </p:cxnSp>
      <p:pic>
        <p:nvPicPr>
          <p:cNvPr id="541" name="Google Shape;541;p66"/>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542" name="Google Shape;542;p66"/>
          <p:cNvSpPr txBox="1"/>
          <p:nvPr/>
        </p:nvSpPr>
        <p:spPr>
          <a:xfrm>
            <a:off x="183466" y="1062539"/>
            <a:ext cx="8777100" cy="3624900"/>
          </a:xfrm>
          <a:prstGeom prst="rect">
            <a:avLst/>
          </a:prstGeom>
          <a:noFill/>
          <a:ln>
            <a:noFill/>
          </a:ln>
        </p:spPr>
        <p:txBody>
          <a:bodyPr anchorCtr="0" anchor="t" bIns="34275" lIns="68575" spcFirstLastPara="1" rIns="68575" wrap="square" tIns="34275">
            <a:spAutoFit/>
          </a:bodyPr>
          <a:lstStyle/>
          <a:p>
            <a:pPr indent="-361950" lvl="0" marL="457200" marR="0" rtl="0" algn="l">
              <a:spcBef>
                <a:spcPts val="0"/>
              </a:spcBef>
              <a:spcAft>
                <a:spcPts val="0"/>
              </a:spcAft>
              <a:buClr>
                <a:schemeClr val="dk1"/>
              </a:buClr>
              <a:buSzPts val="2100"/>
              <a:buChar char="●"/>
            </a:pPr>
            <a:r>
              <a:rPr lang="en" sz="2100">
                <a:solidFill>
                  <a:schemeClr val="dk1"/>
                </a:solidFill>
              </a:rPr>
              <a:t>First</a:t>
            </a:r>
            <a:r>
              <a:rPr lang="en" sz="2100">
                <a:solidFill>
                  <a:schemeClr val="dk1"/>
                </a:solidFill>
              </a:rPr>
              <a:t> full tournament with hospitality suite,merchandise, no crowd restrictions since COVID</a:t>
            </a:r>
            <a:endParaRPr sz="2100">
              <a:solidFill>
                <a:schemeClr val="dk1"/>
              </a:solidFill>
            </a:endParaRPr>
          </a:p>
          <a:p>
            <a:pPr indent="0" lvl="0" marL="457200" marR="0" rtl="0" algn="l">
              <a:spcBef>
                <a:spcPts val="0"/>
              </a:spcBef>
              <a:spcAft>
                <a:spcPts val="0"/>
              </a:spcAft>
              <a:buNone/>
            </a:pPr>
            <a:r>
              <a:t/>
            </a:r>
            <a:endParaRPr sz="2100">
              <a:solidFill>
                <a:schemeClr val="dk1"/>
              </a:solidFill>
            </a:endParaRPr>
          </a:p>
          <a:p>
            <a:pPr indent="-361950" lvl="0" marL="457200" marR="0" rtl="0" algn="l">
              <a:spcBef>
                <a:spcPts val="0"/>
              </a:spcBef>
              <a:spcAft>
                <a:spcPts val="0"/>
              </a:spcAft>
              <a:buClr>
                <a:schemeClr val="dk1"/>
              </a:buClr>
              <a:buSzPts val="2100"/>
              <a:buChar char="●"/>
            </a:pPr>
            <a:r>
              <a:rPr lang="en" sz="2100">
                <a:solidFill>
                  <a:schemeClr val="dk1"/>
                </a:solidFill>
              </a:rPr>
              <a:t>Tournament was a sell out again this year, and consideration is being given to increasing some of the rep divisions</a:t>
            </a:r>
            <a:endParaRPr sz="2100">
              <a:solidFill>
                <a:schemeClr val="dk1"/>
              </a:solidFill>
            </a:endParaRPr>
          </a:p>
          <a:p>
            <a:pPr indent="0" lvl="0" marL="0" marR="0" rtl="0" algn="l">
              <a:spcBef>
                <a:spcPts val="0"/>
              </a:spcBef>
              <a:spcAft>
                <a:spcPts val="0"/>
              </a:spcAft>
              <a:buNone/>
            </a:pPr>
            <a:r>
              <a:t/>
            </a:r>
            <a:endParaRPr sz="2100">
              <a:solidFill>
                <a:schemeClr val="dk1"/>
              </a:solidFill>
            </a:endParaRPr>
          </a:p>
          <a:p>
            <a:pPr indent="-361950" lvl="0" marL="457200" marR="0" rtl="0" algn="l">
              <a:spcBef>
                <a:spcPts val="0"/>
              </a:spcBef>
              <a:spcAft>
                <a:spcPts val="0"/>
              </a:spcAft>
              <a:buClr>
                <a:schemeClr val="dk1"/>
              </a:buClr>
              <a:buSzPts val="2100"/>
              <a:buChar char="●"/>
            </a:pPr>
            <a:r>
              <a:rPr lang="en" sz="2100">
                <a:solidFill>
                  <a:schemeClr val="dk1"/>
                </a:solidFill>
              </a:rPr>
              <a:t>Live round robin game for all Cole Harbour teams was well received and coverage for all Shootouts, Semis and Finals</a:t>
            </a:r>
            <a:endParaRPr sz="2100">
              <a:solidFill>
                <a:schemeClr val="dk1"/>
              </a:solidFill>
            </a:endParaRPr>
          </a:p>
          <a:p>
            <a:pPr indent="0" lvl="0" marL="0" marR="0" rtl="0" algn="l">
              <a:spcBef>
                <a:spcPts val="0"/>
              </a:spcBef>
              <a:spcAft>
                <a:spcPts val="0"/>
              </a:spcAft>
              <a:buNone/>
            </a:pPr>
            <a:r>
              <a:t/>
            </a:r>
            <a:endParaRPr sz="2100">
              <a:solidFill>
                <a:schemeClr val="dk1"/>
              </a:solidFill>
            </a:endParaRPr>
          </a:p>
          <a:p>
            <a:pPr indent="0" lvl="0" marL="457200" marR="0" rtl="0" algn="l">
              <a:spcBef>
                <a:spcPts val="0"/>
              </a:spcBef>
              <a:spcAft>
                <a:spcPts val="0"/>
              </a:spcAft>
              <a:buNone/>
            </a:pPr>
            <a:r>
              <a:t/>
            </a:r>
            <a:endParaRPr sz="2100">
              <a:solidFill>
                <a:schemeClr val="dk1"/>
              </a:solidFill>
            </a:endParaRPr>
          </a:p>
          <a:p>
            <a:pPr indent="0" lvl="0" marL="0" marR="0" rtl="0" algn="l">
              <a:spcBef>
                <a:spcPts val="0"/>
              </a:spcBef>
              <a:spcAft>
                <a:spcPts val="0"/>
              </a:spcAft>
              <a:buNone/>
            </a:pPr>
            <a:r>
              <a:t/>
            </a:r>
            <a:endParaRPr sz="21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7"/>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                THE JOE REPORT</a:t>
            </a:r>
            <a:endParaRPr b="1" i="0" sz="2100" u="none" cap="none" strike="noStrike">
              <a:solidFill>
                <a:schemeClr val="lt1"/>
              </a:solidFill>
              <a:latin typeface="Arial"/>
              <a:ea typeface="Arial"/>
              <a:cs typeface="Arial"/>
              <a:sym typeface="Arial"/>
            </a:endParaRPr>
          </a:p>
        </p:txBody>
      </p:sp>
      <p:cxnSp>
        <p:nvCxnSpPr>
          <p:cNvPr id="548" name="Google Shape;548;p67"/>
          <p:cNvCxnSpPr/>
          <p:nvPr/>
        </p:nvCxnSpPr>
        <p:spPr>
          <a:xfrm>
            <a:off x="85879" y="2629718"/>
            <a:ext cx="6253898" cy="0"/>
          </a:xfrm>
          <a:prstGeom prst="straightConnector1">
            <a:avLst/>
          </a:prstGeom>
          <a:noFill/>
          <a:ln>
            <a:noFill/>
          </a:ln>
        </p:spPr>
      </p:cxnSp>
      <p:pic>
        <p:nvPicPr>
          <p:cNvPr id="549" name="Google Shape;549;p67"/>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550" name="Google Shape;550;p67"/>
          <p:cNvSpPr txBox="1"/>
          <p:nvPr/>
        </p:nvSpPr>
        <p:spPr>
          <a:xfrm>
            <a:off x="183466" y="1225141"/>
            <a:ext cx="8777100" cy="2978400"/>
          </a:xfrm>
          <a:prstGeom prst="rect">
            <a:avLst/>
          </a:prstGeom>
          <a:noFill/>
          <a:ln>
            <a:noFill/>
          </a:ln>
        </p:spPr>
        <p:txBody>
          <a:bodyPr anchorCtr="0" anchor="t" bIns="34275" lIns="68575" spcFirstLastPara="1" rIns="68575" wrap="square" tIns="34275">
            <a:spAutoFit/>
          </a:bodyPr>
          <a:lstStyle/>
          <a:p>
            <a:pPr indent="-298450" lvl="0" marL="457200" marR="0" rtl="0" algn="l">
              <a:spcBef>
                <a:spcPts val="0"/>
              </a:spcBef>
              <a:spcAft>
                <a:spcPts val="0"/>
              </a:spcAft>
              <a:buSzPts val="1100"/>
              <a:buChar char="●"/>
            </a:pPr>
            <a:r>
              <a:rPr lang="en" sz="2100">
                <a:solidFill>
                  <a:schemeClr val="dk1"/>
                </a:solidFill>
              </a:rPr>
              <a:t>Move to GrayJay pay platform for registration and tournament management in 2023 was a success, there were certainly challenges in the early stages, but overall a successful first year</a:t>
            </a:r>
            <a:endParaRPr sz="2100">
              <a:solidFill>
                <a:schemeClr val="dk1"/>
              </a:solidFill>
            </a:endParaRPr>
          </a:p>
          <a:p>
            <a:pPr indent="0" lvl="0" marL="0" marR="0" rtl="0" algn="l">
              <a:spcBef>
                <a:spcPts val="0"/>
              </a:spcBef>
              <a:spcAft>
                <a:spcPts val="0"/>
              </a:spcAft>
              <a:buNone/>
            </a:pPr>
            <a:r>
              <a:t/>
            </a:r>
            <a:endParaRPr sz="2100">
              <a:solidFill>
                <a:schemeClr val="dk1"/>
              </a:solidFill>
            </a:endParaRPr>
          </a:p>
          <a:p>
            <a:pPr indent="-361950" lvl="0" marL="457200" marR="0" rtl="0" algn="l">
              <a:spcBef>
                <a:spcPts val="0"/>
              </a:spcBef>
              <a:spcAft>
                <a:spcPts val="0"/>
              </a:spcAft>
              <a:buClr>
                <a:schemeClr val="dk1"/>
              </a:buClr>
              <a:buSzPts val="2100"/>
              <a:buChar char="●"/>
            </a:pPr>
            <a:r>
              <a:rPr lang="en" sz="2100">
                <a:solidFill>
                  <a:schemeClr val="dk1"/>
                </a:solidFill>
              </a:rPr>
              <a:t>Planning has started with booking and securing ice contracts for 2024</a:t>
            </a:r>
            <a:endParaRPr sz="2100">
              <a:solidFill>
                <a:schemeClr val="dk1"/>
              </a:solidFill>
            </a:endParaRPr>
          </a:p>
          <a:p>
            <a:pPr indent="0" lvl="0" marL="0" marR="0" rtl="0" algn="l">
              <a:spcBef>
                <a:spcPts val="0"/>
              </a:spcBef>
              <a:spcAft>
                <a:spcPts val="0"/>
              </a:spcAft>
              <a:buNone/>
            </a:pPr>
            <a:r>
              <a:t/>
            </a:r>
            <a:endParaRPr sz="2100">
              <a:solidFill>
                <a:schemeClr val="dk1"/>
              </a:solidFill>
            </a:endParaRPr>
          </a:p>
          <a:p>
            <a:pPr indent="-361950" lvl="0" marL="457200" marR="0" rtl="0" algn="l">
              <a:spcBef>
                <a:spcPts val="0"/>
              </a:spcBef>
              <a:spcAft>
                <a:spcPts val="0"/>
              </a:spcAft>
              <a:buClr>
                <a:schemeClr val="dk1"/>
              </a:buClr>
              <a:buSzPts val="2100"/>
              <a:buChar char="●"/>
            </a:pPr>
            <a:r>
              <a:rPr lang="en" sz="2100">
                <a:solidFill>
                  <a:schemeClr val="dk1"/>
                </a:solidFill>
              </a:rPr>
              <a:t>Championship On-Ice Sign for photos, and </a:t>
            </a:r>
            <a:r>
              <a:rPr lang="en" sz="2100">
                <a:solidFill>
                  <a:schemeClr val="dk1"/>
                </a:solidFill>
              </a:rPr>
              <a:t>championship rings were well received, looking to build on these elements going forward</a:t>
            </a:r>
            <a:r>
              <a:rPr lang="en" sz="2100">
                <a:solidFill>
                  <a:schemeClr val="dk1"/>
                </a:solidFill>
              </a:rPr>
              <a:t> </a:t>
            </a:r>
            <a:endParaRPr sz="21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8"/>
          <p:cNvSpPr/>
          <p:nvPr/>
        </p:nvSpPr>
        <p:spPr>
          <a:xfrm>
            <a:off x="1432681" y="3157811"/>
            <a:ext cx="3026032"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chemeClr val="lt1"/>
                </a:solidFill>
                <a:latin typeface="Arial"/>
                <a:ea typeface="Arial"/>
                <a:cs typeface="Arial"/>
                <a:sym typeface="Arial"/>
              </a:rPr>
              <a:t>RISK MANAGER</a:t>
            </a:r>
            <a:endParaRPr sz="1000"/>
          </a:p>
        </p:txBody>
      </p:sp>
      <p:sp>
        <p:nvSpPr>
          <p:cNvPr id="556" name="Google Shape;556;p68"/>
          <p:cNvSpPr/>
          <p:nvPr/>
        </p:nvSpPr>
        <p:spPr>
          <a:xfrm>
            <a:off x="4458713" y="3157811"/>
            <a:ext cx="2838451"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600">
                <a:solidFill>
                  <a:schemeClr val="lt1"/>
                </a:solidFill>
                <a:latin typeface="Arial"/>
                <a:ea typeface="Arial"/>
                <a:cs typeface="Arial"/>
                <a:sym typeface="Arial"/>
              </a:rPr>
              <a:t>SCOTT GRAHAM</a:t>
            </a:r>
            <a:endParaRPr sz="1000"/>
          </a:p>
        </p:txBody>
      </p:sp>
      <p:pic>
        <p:nvPicPr>
          <p:cNvPr id="557" name="Google Shape;557;p68"/>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cxnSp>
        <p:nvCxnSpPr>
          <p:cNvPr id="562" name="Google Shape;562;p69"/>
          <p:cNvCxnSpPr/>
          <p:nvPr/>
        </p:nvCxnSpPr>
        <p:spPr>
          <a:xfrm>
            <a:off x="85879" y="2629718"/>
            <a:ext cx="6253898" cy="0"/>
          </a:xfrm>
          <a:prstGeom prst="straightConnector1">
            <a:avLst/>
          </a:prstGeom>
          <a:noFill/>
          <a:ln>
            <a:noFill/>
          </a:ln>
        </p:spPr>
      </p:cxnSp>
      <p:sp>
        <p:nvSpPr>
          <p:cNvPr id="563" name="Google Shape;563;p69"/>
          <p:cNvSpPr txBox="1"/>
          <p:nvPr/>
        </p:nvSpPr>
        <p:spPr>
          <a:xfrm>
            <a:off x="239550" y="972179"/>
            <a:ext cx="8581800" cy="3478800"/>
          </a:xfrm>
          <a:prstGeom prst="rect">
            <a:avLst/>
          </a:prstGeom>
          <a:noFill/>
          <a:ln>
            <a:noFill/>
          </a:ln>
        </p:spPr>
        <p:txBody>
          <a:bodyPr anchorCtr="0" anchor="t" bIns="34275" lIns="68575" spcFirstLastPara="1" rIns="68575" wrap="square" tIns="34275">
            <a:spAutoFit/>
          </a:bodyPr>
          <a:lstStyle/>
          <a:p>
            <a:pPr indent="0" lvl="0" marL="457200" marR="0" rtl="0" algn="l">
              <a:spcBef>
                <a:spcPts val="900"/>
              </a:spcBef>
              <a:spcAft>
                <a:spcPts val="0"/>
              </a:spcAft>
              <a:buClr>
                <a:schemeClr val="dk1"/>
              </a:buClr>
              <a:buSzPts val="1100"/>
              <a:buFont typeface="Arial"/>
              <a:buNone/>
            </a:pPr>
            <a:r>
              <a:rPr lang="en" sz="1100"/>
              <a:t>Hockey Nova Scotia sets certification requirements for head coaches, assistant coaches,</a:t>
            </a:r>
            <a:endParaRPr sz="1100"/>
          </a:p>
          <a:p>
            <a:pPr indent="0" lvl="0" marL="457200" marR="0" rtl="0" algn="l">
              <a:spcBef>
                <a:spcPts val="900"/>
              </a:spcBef>
              <a:spcAft>
                <a:spcPts val="0"/>
              </a:spcAft>
              <a:buClr>
                <a:schemeClr val="dk1"/>
              </a:buClr>
              <a:buSzPts val="1100"/>
              <a:buFont typeface="Arial"/>
              <a:buNone/>
            </a:pPr>
            <a:r>
              <a:rPr lang="en" sz="1100"/>
              <a:t>managers, trainers and safety representatives</a:t>
            </a:r>
            <a:endParaRPr sz="1100"/>
          </a:p>
          <a:p>
            <a:pPr indent="0" lvl="0" marL="457200" marR="0" rtl="0" algn="l">
              <a:spcBef>
                <a:spcPts val="900"/>
              </a:spcBef>
              <a:spcAft>
                <a:spcPts val="0"/>
              </a:spcAft>
              <a:buClr>
                <a:schemeClr val="dk1"/>
              </a:buClr>
              <a:buSzPts val="1100"/>
              <a:buFont typeface="Arial"/>
              <a:buNone/>
            </a:pPr>
            <a:r>
              <a:rPr lang="en" sz="1100"/>
              <a:t>(</a:t>
            </a:r>
            <a:r>
              <a:rPr lang="en" sz="1100">
                <a:solidFill>
                  <a:srgbClr val="0099C7"/>
                </a:solidFill>
              </a:rPr>
              <a:t>https://hockeynovascotia.ca/coach/coaching-requirements</a:t>
            </a:r>
            <a:r>
              <a:rPr lang="en" sz="1100"/>
              <a:t>)</a:t>
            </a:r>
            <a:endParaRPr sz="1100"/>
          </a:p>
          <a:p>
            <a:pPr indent="0" lvl="0" marL="457200" marR="0" rtl="0" algn="l">
              <a:spcBef>
                <a:spcPts val="900"/>
              </a:spcBef>
              <a:spcAft>
                <a:spcPts val="0"/>
              </a:spcAft>
              <a:buNone/>
            </a:pPr>
            <a:r>
              <a:rPr lang="en" sz="1100"/>
              <a:t>Hockey Nova Scotia sets the certification deadline as December 1 each season</a:t>
            </a:r>
            <a:endParaRPr sz="1100"/>
          </a:p>
          <a:p>
            <a:pPr indent="0" lvl="0" marL="457200" marR="0" rtl="0" algn="l">
              <a:spcBef>
                <a:spcPts val="900"/>
              </a:spcBef>
              <a:spcAft>
                <a:spcPts val="0"/>
              </a:spcAft>
              <a:buNone/>
            </a:pPr>
            <a:r>
              <a:t/>
            </a:r>
            <a:endParaRPr sz="1100"/>
          </a:p>
          <a:p>
            <a:pPr indent="0" lvl="0" marL="457200" marR="0" rtl="0" algn="l">
              <a:spcBef>
                <a:spcPts val="900"/>
              </a:spcBef>
              <a:spcAft>
                <a:spcPts val="0"/>
              </a:spcAft>
              <a:buNone/>
            </a:pPr>
            <a:r>
              <a:rPr lang="en" sz="1100"/>
              <a:t>CHBAMHA does not have any flexibility or discretion in these deadlines or requirements</a:t>
            </a:r>
            <a:endParaRPr sz="1100"/>
          </a:p>
          <a:p>
            <a:pPr indent="0" lvl="0" marL="457200" marR="0" rtl="0" algn="l">
              <a:spcBef>
                <a:spcPts val="900"/>
              </a:spcBef>
              <a:spcAft>
                <a:spcPts val="0"/>
              </a:spcAft>
              <a:buNone/>
            </a:pPr>
            <a:r>
              <a:t/>
            </a:r>
            <a:endParaRPr sz="1100"/>
          </a:p>
          <a:p>
            <a:pPr indent="0" lvl="0" marL="457200" marR="0" rtl="0" algn="l">
              <a:spcBef>
                <a:spcPts val="900"/>
              </a:spcBef>
              <a:spcAft>
                <a:spcPts val="0"/>
              </a:spcAft>
              <a:buNone/>
            </a:pPr>
            <a:r>
              <a:rPr lang="en" sz="1100"/>
              <a:t>In 2022-23 we had 263 Team Staff qualified (up from 253 in 2021-22):</a:t>
            </a:r>
            <a:endParaRPr sz="1100"/>
          </a:p>
          <a:p>
            <a:pPr indent="-298450" lvl="0" marL="457200" marR="0" rtl="0" algn="l">
              <a:spcBef>
                <a:spcPts val="900"/>
              </a:spcBef>
              <a:spcAft>
                <a:spcPts val="0"/>
              </a:spcAft>
              <a:buSzPts val="1100"/>
              <a:buChar char="●"/>
            </a:pPr>
            <a:r>
              <a:rPr lang="en" sz="1100"/>
              <a:t>75 Rep - 100% certified</a:t>
            </a:r>
            <a:endParaRPr sz="1100"/>
          </a:p>
          <a:p>
            <a:pPr indent="-298450" lvl="0" marL="457200" marR="0" rtl="0" algn="l">
              <a:spcBef>
                <a:spcPts val="0"/>
              </a:spcBef>
              <a:spcAft>
                <a:spcPts val="0"/>
              </a:spcAft>
              <a:buSzPts val="1100"/>
              <a:buChar char="●"/>
            </a:pPr>
            <a:r>
              <a:rPr lang="en" sz="1100"/>
              <a:t>83 Rec - 100% certified</a:t>
            </a:r>
            <a:endParaRPr sz="1100"/>
          </a:p>
          <a:p>
            <a:pPr indent="-298450" lvl="0" marL="457200" marR="0" rtl="0" algn="l">
              <a:spcBef>
                <a:spcPts val="0"/>
              </a:spcBef>
              <a:spcAft>
                <a:spcPts val="0"/>
              </a:spcAft>
              <a:buSzPts val="1100"/>
              <a:buChar char="●"/>
            </a:pPr>
            <a:r>
              <a:rPr lang="en" sz="1100"/>
              <a:t>105 Novice - 100% certified</a:t>
            </a:r>
            <a:endParaRPr sz="1100"/>
          </a:p>
          <a:p>
            <a:pPr indent="-298450" lvl="0" marL="457200" marR="0" rtl="0" algn="l">
              <a:spcBef>
                <a:spcPts val="0"/>
              </a:spcBef>
              <a:spcAft>
                <a:spcPts val="0"/>
              </a:spcAft>
              <a:buSzPts val="1100"/>
              <a:buChar char="●"/>
            </a:pPr>
            <a:r>
              <a:rPr lang="en" sz="1100"/>
              <a:t>11 indefinite suspensions (qualifications incomplete; not completed on time) - up from 5 in 21/22 (the 11 includes the 5 from 21/22)</a:t>
            </a:r>
            <a:endParaRPr sz="1100"/>
          </a:p>
          <a:p>
            <a:pPr indent="0" lvl="0" marL="457200" marR="0" rtl="0" algn="l">
              <a:spcBef>
                <a:spcPts val="900"/>
              </a:spcBef>
              <a:spcAft>
                <a:spcPts val="0"/>
              </a:spcAft>
              <a:buNone/>
            </a:pPr>
            <a:r>
              <a:t/>
            </a:r>
            <a:endParaRPr sz="1100"/>
          </a:p>
        </p:txBody>
      </p:sp>
      <p:sp>
        <p:nvSpPr>
          <p:cNvPr id="564" name="Google Shape;564;p69"/>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RISK MANAGEMENT REPORT </a:t>
            </a:r>
            <a:endParaRPr b="1" i="0" sz="2100" u="none" cap="none" strike="noStrike">
              <a:solidFill>
                <a:schemeClr val="lt1"/>
              </a:solidFill>
              <a:latin typeface="Arial"/>
              <a:ea typeface="Arial"/>
              <a:cs typeface="Arial"/>
              <a:sym typeface="Arial"/>
            </a:endParaRPr>
          </a:p>
        </p:txBody>
      </p:sp>
      <p:pic>
        <p:nvPicPr>
          <p:cNvPr id="565" name="Google Shape;565;p69"/>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0"/>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RISK MANAGEMENT REPORT </a:t>
            </a:r>
            <a:endParaRPr b="1" i="0" sz="2100" u="none" cap="none" strike="noStrike">
              <a:solidFill>
                <a:schemeClr val="lt1"/>
              </a:solidFill>
              <a:latin typeface="Arial"/>
              <a:ea typeface="Arial"/>
              <a:cs typeface="Arial"/>
              <a:sym typeface="Arial"/>
            </a:endParaRPr>
          </a:p>
        </p:txBody>
      </p:sp>
      <p:cxnSp>
        <p:nvCxnSpPr>
          <p:cNvPr id="571" name="Google Shape;571;p70"/>
          <p:cNvCxnSpPr/>
          <p:nvPr/>
        </p:nvCxnSpPr>
        <p:spPr>
          <a:xfrm>
            <a:off x="85879" y="2629718"/>
            <a:ext cx="6253898" cy="0"/>
          </a:xfrm>
          <a:prstGeom prst="straightConnector1">
            <a:avLst/>
          </a:prstGeom>
          <a:noFill/>
          <a:ln>
            <a:noFill/>
          </a:ln>
        </p:spPr>
      </p:cxnSp>
      <p:pic>
        <p:nvPicPr>
          <p:cNvPr id="572" name="Google Shape;572;p70"/>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573" name="Google Shape;573;p70"/>
          <p:cNvSpPr txBox="1"/>
          <p:nvPr/>
        </p:nvSpPr>
        <p:spPr>
          <a:xfrm>
            <a:off x="139138" y="926626"/>
            <a:ext cx="3671700" cy="3901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30200" lvl="0" marL="457200" marR="0" rtl="0" algn="l">
              <a:spcBef>
                <a:spcPts val="0"/>
              </a:spcBef>
              <a:spcAft>
                <a:spcPts val="0"/>
              </a:spcAft>
              <a:buSzPts val="1600"/>
              <a:buChar char="•"/>
            </a:pPr>
            <a:r>
              <a:rPr lang="en" sz="1100"/>
              <a:t>Increased options (Backcheck via Halifax Regional Police - 100% online and self-service RCMP)- more timely results</a:t>
            </a:r>
            <a:endParaRPr sz="1100"/>
          </a:p>
          <a:p>
            <a:pPr indent="0" lvl="0" marL="457200" marR="0" rtl="0" algn="l">
              <a:spcBef>
                <a:spcPts val="0"/>
              </a:spcBef>
              <a:spcAft>
                <a:spcPts val="0"/>
              </a:spcAft>
              <a:buNone/>
            </a:pPr>
            <a:r>
              <a:t/>
            </a:r>
            <a:endParaRPr sz="1100"/>
          </a:p>
          <a:p>
            <a:pPr indent="-330200" lvl="0" marL="457200" marR="0" rtl="0" algn="l">
              <a:spcBef>
                <a:spcPts val="0"/>
              </a:spcBef>
              <a:spcAft>
                <a:spcPts val="0"/>
              </a:spcAft>
              <a:buSzPts val="1600"/>
              <a:buChar char="•"/>
            </a:pPr>
            <a:r>
              <a:rPr lang="en" sz="1100"/>
              <a:t>Risk Manager provided information for coaches</a:t>
            </a:r>
            <a:endParaRPr sz="1100"/>
          </a:p>
          <a:p>
            <a:pPr indent="0" lvl="0" marL="457200" marR="0" rtl="0" algn="l">
              <a:spcBef>
                <a:spcPts val="0"/>
              </a:spcBef>
              <a:spcAft>
                <a:spcPts val="0"/>
              </a:spcAft>
              <a:buNone/>
            </a:pPr>
            <a:r>
              <a:rPr lang="en" sz="1100"/>
              <a:t>and attended managers/treasurers night to highlight expectations (communication, compliance)</a:t>
            </a:r>
            <a:endParaRPr sz="1100"/>
          </a:p>
          <a:p>
            <a:pPr indent="0" lvl="0" marL="457200" marR="0" rtl="0" algn="l">
              <a:spcBef>
                <a:spcPts val="0"/>
              </a:spcBef>
              <a:spcAft>
                <a:spcPts val="0"/>
              </a:spcAft>
              <a:buNone/>
            </a:pPr>
            <a:r>
              <a:t/>
            </a:r>
            <a:endParaRPr sz="1100"/>
          </a:p>
          <a:p>
            <a:pPr indent="-298450" lvl="0" marL="457200" marR="0" rtl="0" algn="l">
              <a:spcBef>
                <a:spcPts val="0"/>
              </a:spcBef>
              <a:spcAft>
                <a:spcPts val="0"/>
              </a:spcAft>
              <a:buSzPts val="1100"/>
              <a:buChar char="●"/>
            </a:pPr>
            <a:r>
              <a:rPr lang="en" sz="1100"/>
              <a:t>Revised CHBAMHA Code of Conduct &amp; Discipline</a:t>
            </a:r>
            <a:endParaRPr sz="1100"/>
          </a:p>
          <a:p>
            <a:pPr indent="0" lvl="0" marL="457200" marR="0" rtl="0" algn="l">
              <a:spcBef>
                <a:spcPts val="0"/>
              </a:spcBef>
              <a:spcAft>
                <a:spcPts val="0"/>
              </a:spcAft>
              <a:buClr>
                <a:schemeClr val="dk1"/>
              </a:buClr>
              <a:buSzPts val="1100"/>
              <a:buFont typeface="Arial"/>
              <a:buNone/>
            </a:pPr>
            <a:r>
              <a:rPr lang="en" sz="1100"/>
              <a:t>Policy; implemented conflict of interest and third</a:t>
            </a:r>
            <a:endParaRPr sz="1100"/>
          </a:p>
          <a:p>
            <a:pPr indent="0" lvl="0" marL="457200" marR="0" rtl="0" algn="l">
              <a:spcBef>
                <a:spcPts val="0"/>
              </a:spcBef>
              <a:spcAft>
                <a:spcPts val="0"/>
              </a:spcAft>
              <a:buClr>
                <a:schemeClr val="dk1"/>
              </a:buClr>
              <a:buSzPts val="1100"/>
              <a:buFont typeface="Arial"/>
              <a:buNone/>
            </a:pPr>
            <a:r>
              <a:rPr lang="en" sz="1100"/>
              <a:t>party coaches policies</a:t>
            </a:r>
            <a:endParaRPr sz="1100"/>
          </a:p>
          <a:p>
            <a:pPr indent="0" lvl="0" marL="457200" marR="0" rtl="0" algn="l">
              <a:spcBef>
                <a:spcPts val="0"/>
              </a:spcBef>
              <a:spcAft>
                <a:spcPts val="0"/>
              </a:spcAft>
              <a:buNone/>
            </a:pPr>
            <a:r>
              <a:t/>
            </a:r>
            <a:endParaRPr sz="1100"/>
          </a:p>
          <a:p>
            <a:pPr indent="-298450" lvl="0" marL="457200" marR="0" rtl="0" algn="l">
              <a:spcBef>
                <a:spcPts val="0"/>
              </a:spcBef>
              <a:spcAft>
                <a:spcPts val="0"/>
              </a:spcAft>
              <a:buSzPts val="1100"/>
              <a:buChar char="●"/>
            </a:pPr>
            <a:r>
              <a:rPr lang="en" sz="1100"/>
              <a:t>Led Hockey NS Safer Sport Sub-committee</a:t>
            </a:r>
            <a:endParaRPr sz="1100"/>
          </a:p>
          <a:p>
            <a:pPr indent="0" lvl="0" marL="457200" marR="0" rtl="0" algn="l">
              <a:spcBef>
                <a:spcPts val="0"/>
              </a:spcBef>
              <a:spcAft>
                <a:spcPts val="0"/>
              </a:spcAft>
              <a:buNone/>
            </a:pPr>
            <a:r>
              <a:t/>
            </a:r>
            <a:endParaRPr sz="1100"/>
          </a:p>
        </p:txBody>
      </p:sp>
      <p:sp>
        <p:nvSpPr>
          <p:cNvPr id="574" name="Google Shape;574;p70"/>
          <p:cNvSpPr/>
          <p:nvPr/>
        </p:nvSpPr>
        <p:spPr>
          <a:xfrm>
            <a:off x="-16310" y="969362"/>
            <a:ext cx="3827207"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2100" u="none" cap="none" strike="noStrike">
                <a:solidFill>
                  <a:schemeClr val="lt1"/>
                </a:solidFill>
                <a:latin typeface="Arial"/>
                <a:ea typeface="Arial"/>
                <a:cs typeface="Arial"/>
                <a:sym typeface="Arial"/>
              </a:rPr>
              <a:t>What we did in 202</a:t>
            </a:r>
            <a:r>
              <a:rPr b="1" lang="en" sz="2100">
                <a:solidFill>
                  <a:schemeClr val="lt1"/>
                </a:solidFill>
              </a:rPr>
              <a:t>2</a:t>
            </a:r>
            <a:r>
              <a:rPr b="1" i="0" lang="en" sz="2100" u="none" cap="none" strike="noStrike">
                <a:solidFill>
                  <a:schemeClr val="lt1"/>
                </a:solidFill>
                <a:latin typeface="Arial"/>
                <a:ea typeface="Arial"/>
                <a:cs typeface="Arial"/>
                <a:sym typeface="Arial"/>
              </a:rPr>
              <a:t>-2</a:t>
            </a:r>
            <a:r>
              <a:rPr b="1" lang="en" sz="2100">
                <a:solidFill>
                  <a:schemeClr val="lt1"/>
                </a:solidFill>
              </a:rPr>
              <a:t>3</a:t>
            </a:r>
            <a:endParaRPr sz="1100"/>
          </a:p>
        </p:txBody>
      </p:sp>
      <p:sp>
        <p:nvSpPr>
          <p:cNvPr id="575" name="Google Shape;575;p70"/>
          <p:cNvSpPr/>
          <p:nvPr/>
        </p:nvSpPr>
        <p:spPr>
          <a:xfrm>
            <a:off x="4147984" y="969362"/>
            <a:ext cx="4996016" cy="827238"/>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100">
                <a:solidFill>
                  <a:schemeClr val="lt1"/>
                </a:solidFill>
                <a:latin typeface="Arial"/>
                <a:ea typeface="Arial"/>
                <a:cs typeface="Arial"/>
                <a:sym typeface="Arial"/>
              </a:rPr>
              <a:t>What we’re doing for 2022-23 Season</a:t>
            </a:r>
            <a:endParaRPr sz="1100"/>
          </a:p>
        </p:txBody>
      </p:sp>
      <p:sp>
        <p:nvSpPr>
          <p:cNvPr id="576" name="Google Shape;576;p70"/>
          <p:cNvSpPr/>
          <p:nvPr/>
        </p:nvSpPr>
        <p:spPr>
          <a:xfrm>
            <a:off x="4147982" y="969362"/>
            <a:ext cx="4996016" cy="827238"/>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100">
                <a:solidFill>
                  <a:schemeClr val="lt1"/>
                </a:solidFill>
                <a:latin typeface="Arial"/>
                <a:ea typeface="Arial"/>
                <a:cs typeface="Arial"/>
                <a:sym typeface="Arial"/>
              </a:rPr>
              <a:t>What we’re doing for 202</a:t>
            </a:r>
            <a:r>
              <a:rPr b="1" lang="en" sz="2100">
                <a:solidFill>
                  <a:schemeClr val="lt1"/>
                </a:solidFill>
              </a:rPr>
              <a:t>3</a:t>
            </a:r>
            <a:r>
              <a:rPr b="1" lang="en" sz="2100">
                <a:solidFill>
                  <a:schemeClr val="lt1"/>
                </a:solidFill>
                <a:latin typeface="Arial"/>
                <a:ea typeface="Arial"/>
                <a:cs typeface="Arial"/>
                <a:sym typeface="Arial"/>
              </a:rPr>
              <a:t>-2</a:t>
            </a:r>
            <a:r>
              <a:rPr b="1" lang="en" sz="2100">
                <a:solidFill>
                  <a:schemeClr val="lt1"/>
                </a:solidFill>
              </a:rPr>
              <a:t>4</a:t>
            </a:r>
            <a:r>
              <a:rPr b="1" lang="en" sz="2100">
                <a:solidFill>
                  <a:schemeClr val="lt1"/>
                </a:solidFill>
                <a:latin typeface="Arial"/>
                <a:ea typeface="Arial"/>
                <a:cs typeface="Arial"/>
                <a:sym typeface="Arial"/>
              </a:rPr>
              <a:t> Season</a:t>
            </a:r>
            <a:endParaRPr sz="1100"/>
          </a:p>
        </p:txBody>
      </p:sp>
      <p:sp>
        <p:nvSpPr>
          <p:cNvPr id="577" name="Google Shape;577;p70"/>
          <p:cNvSpPr txBox="1"/>
          <p:nvPr/>
        </p:nvSpPr>
        <p:spPr>
          <a:xfrm>
            <a:off x="4191450" y="1935250"/>
            <a:ext cx="5039100" cy="3055500"/>
          </a:xfrm>
          <a:prstGeom prst="rect">
            <a:avLst/>
          </a:prstGeom>
          <a:noFill/>
          <a:ln>
            <a:noFill/>
          </a:ln>
        </p:spPr>
        <p:txBody>
          <a:bodyPr anchorCtr="0" anchor="t" bIns="34275" lIns="68575" spcFirstLastPara="1" rIns="68575" wrap="square" tIns="34275">
            <a:spAutoFit/>
          </a:bodyPr>
          <a:lstStyle/>
          <a:p>
            <a:pPr indent="-298450" lvl="0" marL="457200" marR="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Continue with current options</a:t>
            </a:r>
            <a:endParaRPr sz="1100">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sz="1100">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Implement HNS changes for safety qualifications (at least one at U7/U9 HCSP Level II; All B/Rec have all HCSP Level I and at least one HCSP Level II; A/AA/AAA transition from all with HCSP 1 to all with HCSP III as certificates expire); Look into first aid program to help compliance</a:t>
            </a:r>
            <a:endParaRPr sz="11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100">
              <a:solidFill>
                <a:schemeClr val="dk1"/>
              </a:solidFill>
              <a:latin typeface="Calibri"/>
              <a:ea typeface="Calibri"/>
              <a:cs typeface="Calibri"/>
              <a:sym typeface="Calibri"/>
            </a:endParaRPr>
          </a:p>
          <a:p>
            <a:pPr indent="-298450" lvl="0" marL="457200" marR="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Implement HNS Changes for Emergency Action Plans (EAP); HNS keeping an EAP repository;First aid kits for teams (standard)</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1"/>
          <p:cNvSpPr/>
          <p:nvPr/>
        </p:nvSpPr>
        <p:spPr>
          <a:xfrm>
            <a:off x="1130643" y="3151633"/>
            <a:ext cx="3803804"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chemeClr val="lt1"/>
                </a:solidFill>
                <a:latin typeface="Arial"/>
                <a:ea typeface="Arial"/>
                <a:cs typeface="Arial"/>
                <a:sym typeface="Arial"/>
              </a:rPr>
              <a:t>REFEREE-IN-CHIEF</a:t>
            </a:r>
            <a:endParaRPr sz="1100"/>
          </a:p>
        </p:txBody>
      </p:sp>
      <p:sp>
        <p:nvSpPr>
          <p:cNvPr id="583" name="Google Shape;583;p71"/>
          <p:cNvSpPr/>
          <p:nvPr/>
        </p:nvSpPr>
        <p:spPr>
          <a:xfrm>
            <a:off x="4934448" y="3151633"/>
            <a:ext cx="2714385"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700">
                <a:solidFill>
                  <a:schemeClr val="lt1"/>
                </a:solidFill>
                <a:latin typeface="Arial"/>
                <a:ea typeface="Arial"/>
                <a:cs typeface="Arial"/>
                <a:sym typeface="Arial"/>
              </a:rPr>
              <a:t>JASON CLARK</a:t>
            </a:r>
            <a:endParaRPr sz="1100"/>
          </a:p>
        </p:txBody>
      </p:sp>
      <p:pic>
        <p:nvPicPr>
          <p:cNvPr id="584" name="Google Shape;584;p71"/>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cxnSp>
        <p:nvCxnSpPr>
          <p:cNvPr id="589" name="Google Shape;589;p72"/>
          <p:cNvCxnSpPr/>
          <p:nvPr/>
        </p:nvCxnSpPr>
        <p:spPr>
          <a:xfrm>
            <a:off x="85879" y="2629718"/>
            <a:ext cx="6253898" cy="0"/>
          </a:xfrm>
          <a:prstGeom prst="straightConnector1">
            <a:avLst/>
          </a:prstGeom>
          <a:noFill/>
          <a:ln>
            <a:noFill/>
          </a:ln>
        </p:spPr>
      </p:cxnSp>
      <p:sp>
        <p:nvSpPr>
          <p:cNvPr id="590" name="Google Shape;590;p72"/>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REFEREE –IN-CHIEF REPORT</a:t>
            </a:r>
            <a:endParaRPr b="1" i="0" sz="2100" u="none" cap="none" strike="noStrike">
              <a:solidFill>
                <a:schemeClr val="lt1"/>
              </a:solidFill>
              <a:latin typeface="Arial"/>
              <a:ea typeface="Arial"/>
              <a:cs typeface="Arial"/>
              <a:sym typeface="Arial"/>
            </a:endParaRPr>
          </a:p>
        </p:txBody>
      </p:sp>
      <p:pic>
        <p:nvPicPr>
          <p:cNvPr id="591" name="Google Shape;591;p72"/>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592" name="Google Shape;592;p72"/>
          <p:cNvPicPr preferRelativeResize="0"/>
          <p:nvPr/>
        </p:nvPicPr>
        <p:blipFill>
          <a:blip r:embed="rId4">
            <a:alphaModFix/>
          </a:blip>
          <a:stretch>
            <a:fillRect/>
          </a:stretch>
        </p:blipFill>
        <p:spPr>
          <a:xfrm>
            <a:off x="178900" y="807950"/>
            <a:ext cx="2807049" cy="4195149"/>
          </a:xfrm>
          <a:prstGeom prst="rect">
            <a:avLst/>
          </a:prstGeom>
          <a:noFill/>
          <a:ln>
            <a:noFill/>
          </a:ln>
        </p:spPr>
      </p:pic>
      <p:sp>
        <p:nvSpPr>
          <p:cNvPr id="593" name="Google Shape;593;p72"/>
          <p:cNvSpPr txBox="1"/>
          <p:nvPr/>
        </p:nvSpPr>
        <p:spPr>
          <a:xfrm>
            <a:off x="4704575" y="1863750"/>
            <a:ext cx="3523800" cy="1416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We were the 1st association to </a:t>
            </a:r>
            <a:r>
              <a:rPr lang="en" sz="1100">
                <a:solidFill>
                  <a:srgbClr val="222222"/>
                </a:solidFill>
                <a:highlight>
                  <a:srgbClr val="FFFFFF"/>
                </a:highlight>
              </a:rPr>
              <a:t>roll</a:t>
            </a:r>
            <a:r>
              <a:rPr lang="en" sz="1100">
                <a:solidFill>
                  <a:srgbClr val="222222"/>
                </a:solidFill>
                <a:highlight>
                  <a:srgbClr val="FFFFFF"/>
                </a:highlight>
              </a:rPr>
              <a:t> out the Green Armband Initiative. Then they rolled it out across Nova Scotia a few weeks later. The green </a:t>
            </a:r>
            <a:r>
              <a:rPr lang="en" sz="1100">
                <a:solidFill>
                  <a:srgbClr val="222222"/>
                </a:solidFill>
                <a:highlight>
                  <a:srgbClr val="FFFFFF"/>
                </a:highlight>
              </a:rPr>
              <a:t>armband</a:t>
            </a:r>
            <a:r>
              <a:rPr lang="en" sz="1100">
                <a:solidFill>
                  <a:srgbClr val="222222"/>
                </a:solidFill>
                <a:highlight>
                  <a:srgbClr val="FFFFFF"/>
                </a:highlight>
              </a:rPr>
              <a:t> was a huge success, and was not 1 issue with any abuse of refs wearing green arm band.</a:t>
            </a:r>
            <a:endParaRPr sz="1100">
              <a:solidFill>
                <a:srgbClr val="222222"/>
              </a:solidFill>
              <a:highlight>
                <a:srgbClr val="FFFFFF"/>
              </a:highlight>
            </a:endParaRPr>
          </a:p>
          <a:p>
            <a:pPr indent="0" lvl="0" marL="0" rtl="0" algn="l">
              <a:spcBef>
                <a:spcPts val="0"/>
              </a:spcBef>
              <a:spcAft>
                <a:spcPts val="0"/>
              </a:spcAft>
              <a:buNone/>
            </a:pPr>
            <a:r>
              <a:t/>
            </a:r>
            <a:endParaRPr>
              <a:latin typeface="Calibri"/>
              <a:ea typeface="Calibri"/>
              <a:cs typeface="Calibri"/>
              <a:sym typeface="Calibri"/>
            </a:endParaRPr>
          </a:p>
        </p:txBody>
      </p:sp>
      <p:sp>
        <p:nvSpPr>
          <p:cNvPr id="594" name="Google Shape;594;p72"/>
          <p:cNvSpPr txBox="1"/>
          <p:nvPr/>
        </p:nvSpPr>
        <p:spPr>
          <a:xfrm>
            <a:off x="4704575" y="3152875"/>
            <a:ext cx="31035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Since rolling out, I have given a report to 17 other associations in Canada, and 2 from USA. Also did a report for Baseball Nova Scotia, and they have rolled it out for this summer. Also Lacrosse has rolled out arm band initiative.</a:t>
            </a:r>
            <a:endParaRPr>
              <a:latin typeface="Calibri"/>
              <a:ea typeface="Calibri"/>
              <a:cs typeface="Calibri"/>
              <a:sym typeface="Calibri"/>
            </a:endParaRPr>
          </a:p>
        </p:txBody>
      </p:sp>
      <p:sp>
        <p:nvSpPr>
          <p:cNvPr id="595" name="Google Shape;595;p72"/>
          <p:cNvSpPr txBox="1"/>
          <p:nvPr/>
        </p:nvSpPr>
        <p:spPr>
          <a:xfrm>
            <a:off x="3319775" y="840775"/>
            <a:ext cx="5242500" cy="5388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lt1"/>
                </a:solidFill>
                <a:latin typeface="Calibri"/>
                <a:ea typeface="Calibri"/>
                <a:cs typeface="Calibri"/>
                <a:sym typeface="Calibri"/>
              </a:rPr>
              <a:t>GREEN </a:t>
            </a:r>
            <a:r>
              <a:rPr lang="en" sz="2300">
                <a:solidFill>
                  <a:schemeClr val="lt1"/>
                </a:solidFill>
                <a:latin typeface="Calibri"/>
                <a:ea typeface="Calibri"/>
                <a:cs typeface="Calibri"/>
                <a:sym typeface="Calibri"/>
              </a:rPr>
              <a:t>ARMBAND</a:t>
            </a:r>
            <a:r>
              <a:rPr lang="en" sz="2300">
                <a:solidFill>
                  <a:schemeClr val="lt1"/>
                </a:solidFill>
                <a:latin typeface="Calibri"/>
                <a:ea typeface="Calibri"/>
                <a:cs typeface="Calibri"/>
                <a:sym typeface="Calibri"/>
              </a:rPr>
              <a:t> </a:t>
            </a:r>
            <a:r>
              <a:rPr lang="en" sz="2300">
                <a:solidFill>
                  <a:schemeClr val="lt1"/>
                </a:solidFill>
                <a:latin typeface="Calibri"/>
                <a:ea typeface="Calibri"/>
                <a:cs typeface="Calibri"/>
                <a:sym typeface="Calibri"/>
              </a:rPr>
              <a:t>INITIATIVE</a:t>
            </a:r>
            <a:r>
              <a:rPr lang="en"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cxnSp>
        <p:nvCxnSpPr>
          <p:cNvPr id="600" name="Google Shape;600;p73"/>
          <p:cNvCxnSpPr/>
          <p:nvPr/>
        </p:nvCxnSpPr>
        <p:spPr>
          <a:xfrm>
            <a:off x="85879" y="2629718"/>
            <a:ext cx="6253898" cy="0"/>
          </a:xfrm>
          <a:prstGeom prst="straightConnector1">
            <a:avLst/>
          </a:prstGeom>
          <a:noFill/>
          <a:ln>
            <a:noFill/>
          </a:ln>
        </p:spPr>
      </p:cxnSp>
      <p:sp>
        <p:nvSpPr>
          <p:cNvPr id="601" name="Google Shape;601;p73"/>
          <p:cNvSpPr txBox="1"/>
          <p:nvPr/>
        </p:nvSpPr>
        <p:spPr>
          <a:xfrm>
            <a:off x="-336306" y="907535"/>
            <a:ext cx="9144000" cy="362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342900" lvl="3" marL="1460500" marR="0" rtl="0" algn="l">
              <a:spcBef>
                <a:spcPts val="0"/>
              </a:spcBef>
              <a:spcAft>
                <a:spcPts val="0"/>
              </a:spcAft>
              <a:buClr>
                <a:schemeClr val="dk1"/>
              </a:buClr>
              <a:buSzPts val="3000"/>
              <a:buFont typeface="Arial"/>
              <a:buChar char="•"/>
            </a:pPr>
            <a:r>
              <a:rPr b="0" i="0" lang="en" sz="3000" u="none" cap="none" strike="noStrike">
                <a:solidFill>
                  <a:schemeClr val="dk1"/>
                </a:solidFill>
                <a:latin typeface="Arial"/>
                <a:ea typeface="Arial"/>
                <a:cs typeface="Arial"/>
                <a:sym typeface="Arial"/>
              </a:rPr>
              <a:t>No games were cancelled due to ref absence. - </a:t>
            </a:r>
            <a:r>
              <a:rPr b="0" i="0" lang="en" sz="3000" u="sng" cap="none" strike="noStrike">
                <a:solidFill>
                  <a:schemeClr val="dk1"/>
                </a:solidFill>
                <a:latin typeface="Arial"/>
                <a:ea typeface="Arial"/>
                <a:cs typeface="Arial"/>
                <a:sym typeface="Arial"/>
              </a:rPr>
              <a:t>a streak </a:t>
            </a:r>
            <a:r>
              <a:rPr lang="en" sz="3000" u="sng">
                <a:solidFill>
                  <a:schemeClr val="dk1"/>
                </a:solidFill>
              </a:rPr>
              <a:t>10</a:t>
            </a:r>
            <a:r>
              <a:rPr b="0" i="0" lang="en" sz="3000" u="sng" cap="none" strike="noStrike">
                <a:solidFill>
                  <a:schemeClr val="dk1"/>
                </a:solidFill>
                <a:latin typeface="Arial"/>
                <a:ea typeface="Arial"/>
                <a:cs typeface="Arial"/>
                <a:sym typeface="Arial"/>
              </a:rPr>
              <a:t> years and counting! </a:t>
            </a:r>
            <a:endParaRPr b="0" i="0" sz="3000" u="sng" cap="none" strike="noStrike">
              <a:solidFill>
                <a:schemeClr val="dk1"/>
              </a:solidFill>
              <a:latin typeface="Arial"/>
              <a:ea typeface="Arial"/>
              <a:cs typeface="Arial"/>
              <a:sym typeface="Arial"/>
            </a:endParaRPr>
          </a:p>
          <a:p>
            <a:pPr indent="-342900" lvl="3" marL="1460500" marR="0" rtl="0" algn="l">
              <a:spcBef>
                <a:spcPts val="0"/>
              </a:spcBef>
              <a:spcAft>
                <a:spcPts val="0"/>
              </a:spcAft>
              <a:buClr>
                <a:schemeClr val="dk1"/>
              </a:buClr>
              <a:buSzPts val="3000"/>
              <a:buChar char="•"/>
            </a:pPr>
            <a:r>
              <a:rPr lang="en" sz="3000">
                <a:solidFill>
                  <a:schemeClr val="dk1"/>
                </a:solidFill>
              </a:rPr>
              <a:t>Have changed that 1st year Referees need to be in 2nd year Bantam now.</a:t>
            </a:r>
            <a:endParaRPr sz="3000">
              <a:solidFill>
                <a:schemeClr val="dk1"/>
              </a:solidFill>
            </a:endParaRPr>
          </a:p>
          <a:p>
            <a:pPr indent="0" lvl="0" marL="1828800" marR="0" rtl="0" algn="l">
              <a:spcBef>
                <a:spcPts val="0"/>
              </a:spcBef>
              <a:spcAft>
                <a:spcPts val="0"/>
              </a:spcAft>
              <a:buNone/>
            </a:pPr>
            <a:r>
              <a:t/>
            </a:r>
            <a:endParaRPr i="1" sz="1800">
              <a:solidFill>
                <a:schemeClr val="dk1"/>
              </a:solidFill>
            </a:endParaRPr>
          </a:p>
          <a:p>
            <a:pPr indent="0" lvl="0" marL="1828800" marR="0" rtl="0" algn="l">
              <a:spcBef>
                <a:spcPts val="0"/>
              </a:spcBef>
              <a:spcAft>
                <a:spcPts val="0"/>
              </a:spcAft>
              <a:buNone/>
            </a:pPr>
            <a:r>
              <a:t/>
            </a:r>
            <a:endParaRPr i="1" sz="1800">
              <a:solidFill>
                <a:schemeClr val="dk1"/>
              </a:solidFill>
            </a:endParaRPr>
          </a:p>
          <a:p>
            <a:pPr indent="0" lvl="0" marL="1828800" marR="0" rtl="0" algn="l">
              <a:spcBef>
                <a:spcPts val="0"/>
              </a:spcBef>
              <a:spcAft>
                <a:spcPts val="0"/>
              </a:spcAft>
              <a:buNone/>
            </a:pPr>
            <a:r>
              <a:t/>
            </a:r>
            <a:endParaRPr b="0" i="0" sz="3300" u="none" cap="none" strike="noStrike">
              <a:solidFill>
                <a:schemeClr val="dk1"/>
              </a:solidFill>
              <a:latin typeface="Arial"/>
              <a:ea typeface="Arial"/>
              <a:cs typeface="Arial"/>
              <a:sym typeface="Arial"/>
            </a:endParaRPr>
          </a:p>
        </p:txBody>
      </p:sp>
      <p:sp>
        <p:nvSpPr>
          <p:cNvPr id="602" name="Google Shape;602;p73"/>
          <p:cNvSpPr/>
          <p:nvPr/>
        </p:nvSpPr>
        <p:spPr>
          <a:xfrm>
            <a:off x="-494567" y="905065"/>
            <a:ext cx="3547696" cy="410000"/>
          </a:xfrm>
          <a:prstGeom prst="rect">
            <a:avLst/>
          </a:prstGeom>
          <a:solidFill>
            <a:srgbClr val="CF2026"/>
          </a:solidFill>
          <a:ln>
            <a:noFill/>
          </a:ln>
        </p:spPr>
        <p:txBody>
          <a:bodyPr anchorCtr="0" anchor="ctr" bIns="34275" lIns="68575" spcFirstLastPara="1" rIns="68575" wrap="square" tIns="34275">
            <a:noAutofit/>
          </a:bodyPr>
          <a:lstStyle/>
          <a:p>
            <a:pPr indent="0" lvl="2" marL="685800" marR="0" rtl="0" algn="r">
              <a:spcBef>
                <a:spcPts val="0"/>
              </a:spcBef>
              <a:spcAft>
                <a:spcPts val="0"/>
              </a:spcAft>
              <a:buNone/>
            </a:pPr>
            <a:r>
              <a:rPr b="1" i="0" lang="en" sz="3000" u="none" cap="none" strike="noStrike">
                <a:solidFill>
                  <a:schemeClr val="lt1"/>
                </a:solidFill>
                <a:latin typeface="Arial"/>
                <a:ea typeface="Arial"/>
                <a:cs typeface="Arial"/>
                <a:sym typeface="Arial"/>
              </a:rPr>
              <a:t>Other Notes</a:t>
            </a:r>
            <a:endParaRPr sz="1100"/>
          </a:p>
        </p:txBody>
      </p:sp>
      <p:sp>
        <p:nvSpPr>
          <p:cNvPr id="603" name="Google Shape;603;p73"/>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REFEREE –IN-CHIEF REPORT</a:t>
            </a:r>
            <a:endParaRPr b="1" i="0" sz="2100" u="none" cap="none" strike="noStrike">
              <a:solidFill>
                <a:schemeClr val="lt1"/>
              </a:solidFill>
              <a:latin typeface="Arial"/>
              <a:ea typeface="Arial"/>
              <a:cs typeface="Arial"/>
              <a:sym typeface="Arial"/>
            </a:endParaRPr>
          </a:p>
        </p:txBody>
      </p:sp>
      <p:pic>
        <p:nvPicPr>
          <p:cNvPr id="604" name="Google Shape;604;p73"/>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9"/>
          <p:cNvPicPr preferRelativeResize="0"/>
          <p:nvPr/>
        </p:nvPicPr>
        <p:blipFill rotWithShape="1">
          <a:blip r:embed="rId3">
            <a:alphaModFix/>
          </a:blip>
          <a:srcRect b="0" l="32015" r="0" t="0"/>
          <a:stretch/>
        </p:blipFill>
        <p:spPr>
          <a:xfrm>
            <a:off x="4703426" y="102842"/>
            <a:ext cx="2022478" cy="1673371"/>
          </a:xfrm>
          <a:prstGeom prst="rect">
            <a:avLst/>
          </a:prstGeom>
          <a:noFill/>
          <a:ln>
            <a:noFill/>
          </a:ln>
        </p:spPr>
      </p:pic>
      <p:sp>
        <p:nvSpPr>
          <p:cNvPr id="193" name="Google Shape;193;p29"/>
          <p:cNvSpPr/>
          <p:nvPr/>
        </p:nvSpPr>
        <p:spPr>
          <a:xfrm>
            <a:off x="141521" y="95486"/>
            <a:ext cx="3071507" cy="1673372"/>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4" name="Google Shape;194;p29"/>
          <p:cNvSpPr/>
          <p:nvPr/>
        </p:nvSpPr>
        <p:spPr>
          <a:xfrm>
            <a:off x="6014373" y="102843"/>
            <a:ext cx="3071507" cy="166601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5" name="Google Shape;195;p29"/>
          <p:cNvSpPr txBox="1"/>
          <p:nvPr/>
        </p:nvSpPr>
        <p:spPr>
          <a:xfrm>
            <a:off x="6070033" y="746522"/>
            <a:ext cx="2960186" cy="71558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100">
                <a:solidFill>
                  <a:schemeClr val="lt1"/>
                </a:solidFill>
                <a:latin typeface="Arial"/>
                <a:ea typeface="Arial"/>
                <a:cs typeface="Arial"/>
                <a:sym typeface="Arial"/>
              </a:rPr>
              <a:t>NATHAN MACKINNON</a:t>
            </a:r>
            <a:endParaRPr sz="1100"/>
          </a:p>
          <a:p>
            <a:pPr indent="0" lvl="0" marL="0" marR="0" rtl="0" algn="ctr">
              <a:spcBef>
                <a:spcPts val="0"/>
              </a:spcBef>
              <a:spcAft>
                <a:spcPts val="0"/>
              </a:spcAft>
              <a:buNone/>
            </a:pPr>
            <a:r>
              <a:rPr b="1" lang="en" sz="2100">
                <a:solidFill>
                  <a:schemeClr val="lt1"/>
                </a:solidFill>
                <a:latin typeface="Arial"/>
                <a:ea typeface="Arial"/>
                <a:cs typeface="Arial"/>
                <a:sym typeface="Arial"/>
              </a:rPr>
              <a:t>AWARD WINNERS</a:t>
            </a:r>
            <a:endParaRPr sz="1100"/>
          </a:p>
        </p:txBody>
      </p:sp>
      <p:pic>
        <p:nvPicPr>
          <p:cNvPr id="196" name="Google Shape;196;p29"/>
          <p:cNvPicPr preferRelativeResize="0"/>
          <p:nvPr/>
        </p:nvPicPr>
        <p:blipFill rotWithShape="1">
          <a:blip r:embed="rId4">
            <a:alphaModFix/>
          </a:blip>
          <a:srcRect b="0" l="7245" r="19243" t="0"/>
          <a:stretch/>
        </p:blipFill>
        <p:spPr>
          <a:xfrm>
            <a:off x="2507844" y="95866"/>
            <a:ext cx="2186873" cy="1673371"/>
          </a:xfrm>
          <a:prstGeom prst="rect">
            <a:avLst/>
          </a:prstGeom>
          <a:noFill/>
          <a:ln>
            <a:noFill/>
          </a:ln>
        </p:spPr>
      </p:pic>
      <p:sp>
        <p:nvSpPr>
          <p:cNvPr id="197" name="Google Shape;197;p29"/>
          <p:cNvSpPr txBox="1"/>
          <p:nvPr/>
        </p:nvSpPr>
        <p:spPr>
          <a:xfrm>
            <a:off x="247350" y="2236250"/>
            <a:ext cx="1824000" cy="2763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a:solidFill>
                  <a:srgbClr val="454545"/>
                </a:solidFill>
              </a:rPr>
              <a:t>Jaxson Leroux</a:t>
            </a:r>
            <a:endParaRPr>
              <a:solidFill>
                <a:srgbClr val="454545"/>
              </a:solidFill>
            </a:endParaRPr>
          </a:p>
          <a:p>
            <a:pPr indent="0" lvl="0" marL="0" marR="0" rtl="0" algn="l">
              <a:spcBef>
                <a:spcPts val="0"/>
              </a:spcBef>
              <a:spcAft>
                <a:spcPts val="0"/>
              </a:spcAft>
              <a:buNone/>
            </a:pPr>
            <a:r>
              <a:rPr lang="en">
                <a:solidFill>
                  <a:srgbClr val="454545"/>
                </a:solidFill>
              </a:rPr>
              <a:t>Dean Conrad</a:t>
            </a:r>
            <a:endParaRPr>
              <a:solidFill>
                <a:srgbClr val="454545"/>
              </a:solidFill>
            </a:endParaRPr>
          </a:p>
          <a:p>
            <a:pPr indent="0" lvl="0" marL="0" marR="0" rtl="0" algn="l">
              <a:spcBef>
                <a:spcPts val="0"/>
              </a:spcBef>
              <a:spcAft>
                <a:spcPts val="0"/>
              </a:spcAft>
              <a:buNone/>
            </a:pPr>
            <a:r>
              <a:rPr lang="en">
                <a:solidFill>
                  <a:srgbClr val="454545"/>
                </a:solidFill>
              </a:rPr>
              <a:t>Max Sharp</a:t>
            </a:r>
            <a:endParaRPr>
              <a:solidFill>
                <a:srgbClr val="454545"/>
              </a:solidFill>
            </a:endParaRPr>
          </a:p>
          <a:p>
            <a:pPr indent="0" lvl="0" marL="0" marR="0" rtl="0" algn="l">
              <a:spcBef>
                <a:spcPts val="0"/>
              </a:spcBef>
              <a:spcAft>
                <a:spcPts val="0"/>
              </a:spcAft>
              <a:buNone/>
            </a:pPr>
            <a:r>
              <a:rPr lang="en">
                <a:solidFill>
                  <a:srgbClr val="454545"/>
                </a:solidFill>
              </a:rPr>
              <a:t>Gavin Banfield</a:t>
            </a:r>
            <a:endParaRPr>
              <a:solidFill>
                <a:srgbClr val="454545"/>
              </a:solidFill>
            </a:endParaRPr>
          </a:p>
          <a:p>
            <a:pPr indent="0" lvl="0" marL="0" marR="0" rtl="0" algn="l">
              <a:spcBef>
                <a:spcPts val="0"/>
              </a:spcBef>
              <a:spcAft>
                <a:spcPts val="0"/>
              </a:spcAft>
              <a:buNone/>
            </a:pPr>
            <a:r>
              <a:rPr lang="en">
                <a:solidFill>
                  <a:srgbClr val="454545"/>
                </a:solidFill>
              </a:rPr>
              <a:t>Joey Chidiac</a:t>
            </a:r>
            <a:endParaRPr>
              <a:solidFill>
                <a:srgbClr val="454545"/>
              </a:solidFill>
            </a:endParaRPr>
          </a:p>
          <a:p>
            <a:pPr indent="0" lvl="0" marL="0" marR="0" rtl="0" algn="l">
              <a:spcBef>
                <a:spcPts val="0"/>
              </a:spcBef>
              <a:spcAft>
                <a:spcPts val="0"/>
              </a:spcAft>
              <a:buNone/>
            </a:pPr>
            <a:r>
              <a:rPr lang="en">
                <a:solidFill>
                  <a:srgbClr val="454545"/>
                </a:solidFill>
              </a:rPr>
              <a:t>Austin Forrest</a:t>
            </a:r>
            <a:endParaRPr>
              <a:solidFill>
                <a:srgbClr val="454545"/>
              </a:solidFill>
            </a:endParaRPr>
          </a:p>
          <a:p>
            <a:pPr indent="0" lvl="0" marL="0" marR="0" rtl="0" algn="l">
              <a:spcBef>
                <a:spcPts val="0"/>
              </a:spcBef>
              <a:spcAft>
                <a:spcPts val="0"/>
              </a:spcAft>
              <a:buNone/>
            </a:pPr>
            <a:r>
              <a:rPr lang="en" sz="1300">
                <a:solidFill>
                  <a:srgbClr val="454545"/>
                </a:solidFill>
              </a:rPr>
              <a:t>Colby O’Shaughnessy</a:t>
            </a:r>
            <a:endParaRPr sz="1300">
              <a:solidFill>
                <a:srgbClr val="454545"/>
              </a:solidFill>
            </a:endParaRPr>
          </a:p>
          <a:p>
            <a:pPr indent="0" lvl="0" marL="0" marR="0" rtl="0" algn="l">
              <a:spcBef>
                <a:spcPts val="0"/>
              </a:spcBef>
              <a:spcAft>
                <a:spcPts val="0"/>
              </a:spcAft>
              <a:buNone/>
            </a:pPr>
            <a:r>
              <a:rPr lang="en" sz="1300">
                <a:solidFill>
                  <a:srgbClr val="454545"/>
                </a:solidFill>
              </a:rPr>
              <a:t>Breton Mcphee</a:t>
            </a:r>
            <a:endParaRPr sz="1300">
              <a:solidFill>
                <a:srgbClr val="454545"/>
              </a:solidFill>
            </a:endParaRPr>
          </a:p>
          <a:p>
            <a:pPr indent="0" lvl="0" marL="0" marR="0" rtl="0" algn="l">
              <a:spcBef>
                <a:spcPts val="0"/>
              </a:spcBef>
              <a:spcAft>
                <a:spcPts val="0"/>
              </a:spcAft>
              <a:buNone/>
            </a:pPr>
            <a:r>
              <a:rPr lang="en" sz="1300">
                <a:solidFill>
                  <a:srgbClr val="454545"/>
                </a:solidFill>
              </a:rPr>
              <a:t>Alex Sheppard</a:t>
            </a:r>
            <a:endParaRPr sz="1300">
              <a:solidFill>
                <a:srgbClr val="454545"/>
              </a:solidFill>
            </a:endParaRPr>
          </a:p>
          <a:p>
            <a:pPr indent="0" lvl="0" marL="0" marR="0" rtl="0" algn="l">
              <a:spcBef>
                <a:spcPts val="0"/>
              </a:spcBef>
              <a:spcAft>
                <a:spcPts val="0"/>
              </a:spcAft>
              <a:buNone/>
            </a:pPr>
            <a:r>
              <a:rPr lang="en" sz="1300">
                <a:solidFill>
                  <a:srgbClr val="454545"/>
                </a:solidFill>
              </a:rPr>
              <a:t>Lucas Mercer</a:t>
            </a:r>
            <a:endParaRPr sz="1300">
              <a:solidFill>
                <a:srgbClr val="454545"/>
              </a:solidFill>
            </a:endParaRPr>
          </a:p>
          <a:p>
            <a:pPr indent="0" lvl="0" marL="0" marR="0" rtl="0" algn="l">
              <a:spcBef>
                <a:spcPts val="0"/>
              </a:spcBef>
              <a:spcAft>
                <a:spcPts val="0"/>
              </a:spcAft>
              <a:buNone/>
            </a:pPr>
            <a:r>
              <a:rPr lang="en" sz="1300">
                <a:solidFill>
                  <a:srgbClr val="454545"/>
                </a:solidFill>
              </a:rPr>
              <a:t>Kane Houston</a:t>
            </a:r>
            <a:endParaRPr sz="1300">
              <a:solidFill>
                <a:srgbClr val="454545"/>
              </a:solidFill>
            </a:endParaRPr>
          </a:p>
          <a:p>
            <a:pPr indent="0" lvl="0" marL="0" marR="0" rtl="0" algn="l">
              <a:spcBef>
                <a:spcPts val="0"/>
              </a:spcBef>
              <a:spcAft>
                <a:spcPts val="0"/>
              </a:spcAft>
              <a:buNone/>
            </a:pPr>
            <a:r>
              <a:rPr lang="en" sz="1300">
                <a:solidFill>
                  <a:srgbClr val="454545"/>
                </a:solidFill>
              </a:rPr>
              <a:t>Aiden Hayman</a:t>
            </a:r>
            <a:endParaRPr sz="1300">
              <a:solidFill>
                <a:srgbClr val="454545"/>
              </a:solidFill>
            </a:endParaRPr>
          </a:p>
          <a:p>
            <a:pPr indent="0" lvl="0" marL="0" marR="0" rtl="0" algn="l">
              <a:spcBef>
                <a:spcPts val="0"/>
              </a:spcBef>
              <a:spcAft>
                <a:spcPts val="0"/>
              </a:spcAft>
              <a:buNone/>
            </a:pPr>
            <a:r>
              <a:rPr lang="en" sz="1300">
                <a:solidFill>
                  <a:srgbClr val="454545"/>
                </a:solidFill>
              </a:rPr>
              <a:t>Tyler Mackenzie</a:t>
            </a:r>
            <a:endParaRPr sz="1300">
              <a:solidFill>
                <a:srgbClr val="454545"/>
              </a:solidFill>
            </a:endParaRPr>
          </a:p>
        </p:txBody>
      </p:sp>
      <p:sp>
        <p:nvSpPr>
          <p:cNvPr id="198" name="Google Shape;198;p29"/>
          <p:cNvSpPr txBox="1"/>
          <p:nvPr/>
        </p:nvSpPr>
        <p:spPr>
          <a:xfrm>
            <a:off x="407126" y="817157"/>
            <a:ext cx="2421577" cy="71558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100">
                <a:solidFill>
                  <a:schemeClr val="lt1"/>
                </a:solidFill>
                <a:latin typeface="Arial"/>
                <a:ea typeface="Arial"/>
                <a:cs typeface="Arial"/>
                <a:sym typeface="Arial"/>
              </a:rPr>
              <a:t>SIDNEY CROSBY</a:t>
            </a:r>
            <a:endParaRPr sz="1100"/>
          </a:p>
          <a:p>
            <a:pPr indent="0" lvl="0" marL="0" marR="0" rtl="0" algn="l">
              <a:spcBef>
                <a:spcPts val="0"/>
              </a:spcBef>
              <a:spcAft>
                <a:spcPts val="0"/>
              </a:spcAft>
              <a:buNone/>
            </a:pPr>
            <a:r>
              <a:rPr b="1" lang="en" sz="2100">
                <a:solidFill>
                  <a:schemeClr val="lt1"/>
                </a:solidFill>
                <a:latin typeface="Arial"/>
                <a:ea typeface="Arial"/>
                <a:cs typeface="Arial"/>
                <a:sym typeface="Arial"/>
              </a:rPr>
              <a:t>AWARD WINNERS</a:t>
            </a:r>
            <a:endParaRPr sz="1100"/>
          </a:p>
        </p:txBody>
      </p:sp>
      <p:sp>
        <p:nvSpPr>
          <p:cNvPr id="199" name="Google Shape;199;p29"/>
          <p:cNvSpPr txBox="1"/>
          <p:nvPr/>
        </p:nvSpPr>
        <p:spPr>
          <a:xfrm>
            <a:off x="5523670" y="2309071"/>
            <a:ext cx="1689300" cy="3086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en">
                <a:solidFill>
                  <a:srgbClr val="454545"/>
                </a:solidFill>
              </a:rPr>
              <a:t>Vincent Simms</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Owen Gilbert</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Benoit Muise</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Owen Power</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Mitchell Randall</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Tyler Balbino</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Mason Morris</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Blake Demill</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Josh Misner</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Josh Arsenault</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Bryce Steele</a:t>
            </a:r>
            <a:endParaRPr>
              <a:solidFill>
                <a:srgbClr val="454545"/>
              </a:solidFill>
            </a:endParaRPr>
          </a:p>
          <a:p>
            <a:pPr indent="0" lvl="0" marL="0" rtl="0" algn="l">
              <a:spcBef>
                <a:spcPts val="0"/>
              </a:spcBef>
              <a:spcAft>
                <a:spcPts val="0"/>
              </a:spcAft>
              <a:buClr>
                <a:schemeClr val="dk1"/>
              </a:buClr>
              <a:buFont typeface="Arial"/>
              <a:buNone/>
            </a:pPr>
            <a:r>
              <a:rPr lang="en">
                <a:solidFill>
                  <a:srgbClr val="454545"/>
                </a:solidFill>
              </a:rPr>
              <a:t>Lyla Dauphinee</a:t>
            </a:r>
            <a:endParaRPr>
              <a:solidFill>
                <a:srgbClr val="454545"/>
              </a:solidFill>
            </a:endParaRPr>
          </a:p>
          <a:p>
            <a:pPr indent="0" lvl="0" marL="0" marR="0" rtl="0" algn="l">
              <a:spcBef>
                <a:spcPts val="0"/>
              </a:spcBef>
              <a:spcAft>
                <a:spcPts val="0"/>
              </a:spcAft>
              <a:buNone/>
            </a:pPr>
            <a:r>
              <a:t/>
            </a:r>
            <a:endParaRPr sz="1400" u="none" strike="noStrike">
              <a:solidFill>
                <a:srgbClr val="454545"/>
              </a:solidFill>
              <a:latin typeface="Arial"/>
              <a:ea typeface="Arial"/>
              <a:cs typeface="Arial"/>
              <a:sym typeface="Arial"/>
            </a:endParaRPr>
          </a:p>
          <a:p>
            <a:pPr indent="0" lvl="0" marL="0" marR="0" rtl="0" algn="l">
              <a:spcBef>
                <a:spcPts val="0"/>
              </a:spcBef>
              <a:spcAft>
                <a:spcPts val="0"/>
              </a:spcAft>
              <a:buNone/>
            </a:pPr>
            <a:r>
              <a:rPr b="0" i="0" lang="en" sz="1400" u="none" strike="noStrike">
                <a:solidFill>
                  <a:srgbClr val="454545"/>
                </a:solidFill>
                <a:latin typeface="Helvetica Neue"/>
                <a:ea typeface="Helvetica Neue"/>
                <a:cs typeface="Helvetica Neue"/>
                <a:sym typeface="Helvetica Neue"/>
              </a:rPr>
              <a:t> </a:t>
            </a:r>
            <a:endParaRPr sz="1100"/>
          </a:p>
        </p:txBody>
      </p:sp>
      <p:sp>
        <p:nvSpPr>
          <p:cNvPr id="200" name="Google Shape;200;p29"/>
          <p:cNvSpPr txBox="1"/>
          <p:nvPr/>
        </p:nvSpPr>
        <p:spPr>
          <a:xfrm>
            <a:off x="7189803" y="2317050"/>
            <a:ext cx="4573200" cy="28707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en">
                <a:solidFill>
                  <a:srgbClr val="454545"/>
                </a:solidFill>
              </a:rPr>
              <a:t>Avery Brownrigg</a:t>
            </a:r>
            <a:endParaRPr>
              <a:solidFill>
                <a:srgbClr val="454545"/>
              </a:solidFill>
            </a:endParaRPr>
          </a:p>
          <a:p>
            <a:pPr indent="0" lvl="0" marL="0" marR="0" rtl="0" algn="l">
              <a:spcBef>
                <a:spcPts val="0"/>
              </a:spcBef>
              <a:spcAft>
                <a:spcPts val="0"/>
              </a:spcAft>
              <a:buNone/>
            </a:pPr>
            <a:r>
              <a:rPr lang="en">
                <a:solidFill>
                  <a:srgbClr val="454545"/>
                </a:solidFill>
              </a:rPr>
              <a:t>Alexander Rose</a:t>
            </a:r>
            <a:endParaRPr>
              <a:solidFill>
                <a:srgbClr val="454545"/>
              </a:solidFill>
            </a:endParaRPr>
          </a:p>
          <a:p>
            <a:pPr indent="0" lvl="0" marL="0" marR="0" rtl="0" algn="l">
              <a:spcBef>
                <a:spcPts val="0"/>
              </a:spcBef>
              <a:spcAft>
                <a:spcPts val="0"/>
              </a:spcAft>
              <a:buNone/>
            </a:pPr>
            <a:r>
              <a:rPr lang="en">
                <a:solidFill>
                  <a:srgbClr val="454545"/>
                </a:solidFill>
              </a:rPr>
              <a:t>Luke Price</a:t>
            </a:r>
            <a:endParaRPr>
              <a:solidFill>
                <a:srgbClr val="454545"/>
              </a:solidFill>
            </a:endParaRPr>
          </a:p>
          <a:p>
            <a:pPr indent="0" lvl="0" marL="0" marR="0" rtl="0" algn="l">
              <a:spcBef>
                <a:spcPts val="0"/>
              </a:spcBef>
              <a:spcAft>
                <a:spcPts val="0"/>
              </a:spcAft>
              <a:buNone/>
            </a:pPr>
            <a:r>
              <a:rPr lang="en">
                <a:solidFill>
                  <a:srgbClr val="454545"/>
                </a:solidFill>
              </a:rPr>
              <a:t>Colby Steele</a:t>
            </a:r>
            <a:endParaRPr>
              <a:solidFill>
                <a:srgbClr val="454545"/>
              </a:solidFill>
            </a:endParaRPr>
          </a:p>
          <a:p>
            <a:pPr indent="0" lvl="0" marL="0" marR="0" rtl="0" algn="l">
              <a:spcBef>
                <a:spcPts val="0"/>
              </a:spcBef>
              <a:spcAft>
                <a:spcPts val="0"/>
              </a:spcAft>
              <a:buNone/>
            </a:pPr>
            <a:r>
              <a:rPr lang="en">
                <a:solidFill>
                  <a:srgbClr val="454545"/>
                </a:solidFill>
              </a:rPr>
              <a:t>Ben Macdonald</a:t>
            </a:r>
            <a:endParaRPr>
              <a:solidFill>
                <a:srgbClr val="454545"/>
              </a:solidFill>
            </a:endParaRPr>
          </a:p>
          <a:p>
            <a:pPr indent="0" lvl="0" marL="0" marR="0" rtl="0" algn="l">
              <a:spcBef>
                <a:spcPts val="0"/>
              </a:spcBef>
              <a:spcAft>
                <a:spcPts val="0"/>
              </a:spcAft>
              <a:buNone/>
            </a:pPr>
            <a:r>
              <a:rPr lang="en">
                <a:solidFill>
                  <a:srgbClr val="454545"/>
                </a:solidFill>
              </a:rPr>
              <a:t>Andrew Hutchins</a:t>
            </a:r>
            <a:endParaRPr>
              <a:solidFill>
                <a:srgbClr val="454545"/>
              </a:solidFill>
            </a:endParaRPr>
          </a:p>
          <a:p>
            <a:pPr indent="0" lvl="0" marL="0" marR="0" rtl="0" algn="l">
              <a:spcBef>
                <a:spcPts val="0"/>
              </a:spcBef>
              <a:spcAft>
                <a:spcPts val="0"/>
              </a:spcAft>
              <a:buNone/>
            </a:pPr>
            <a:r>
              <a:rPr lang="en">
                <a:solidFill>
                  <a:srgbClr val="454545"/>
                </a:solidFill>
              </a:rPr>
              <a:t>Keith Giffin</a:t>
            </a:r>
            <a:endParaRPr>
              <a:solidFill>
                <a:srgbClr val="454545"/>
              </a:solidFill>
            </a:endParaRPr>
          </a:p>
          <a:p>
            <a:pPr indent="0" lvl="0" marL="0" marR="0" rtl="0" algn="l">
              <a:spcBef>
                <a:spcPts val="0"/>
              </a:spcBef>
              <a:spcAft>
                <a:spcPts val="0"/>
              </a:spcAft>
              <a:buNone/>
            </a:pPr>
            <a:r>
              <a:rPr lang="en">
                <a:solidFill>
                  <a:srgbClr val="454545"/>
                </a:solidFill>
              </a:rPr>
              <a:t>Ethan Wright</a:t>
            </a:r>
            <a:endParaRPr>
              <a:solidFill>
                <a:srgbClr val="454545"/>
              </a:solidFill>
            </a:endParaRPr>
          </a:p>
          <a:p>
            <a:pPr indent="0" lvl="0" marL="0" marR="0" rtl="0" algn="l">
              <a:spcBef>
                <a:spcPts val="0"/>
              </a:spcBef>
              <a:spcAft>
                <a:spcPts val="0"/>
              </a:spcAft>
              <a:buNone/>
            </a:pPr>
            <a:r>
              <a:rPr lang="en">
                <a:solidFill>
                  <a:srgbClr val="454545"/>
                </a:solidFill>
              </a:rPr>
              <a:t>Brayden Cross</a:t>
            </a:r>
            <a:endParaRPr>
              <a:solidFill>
                <a:srgbClr val="454545"/>
              </a:solidFill>
            </a:endParaRPr>
          </a:p>
          <a:p>
            <a:pPr indent="0" lvl="0" marL="0" marR="0" rtl="0" algn="l">
              <a:spcBef>
                <a:spcPts val="0"/>
              </a:spcBef>
              <a:spcAft>
                <a:spcPts val="0"/>
              </a:spcAft>
              <a:buNone/>
            </a:pPr>
            <a:r>
              <a:rPr lang="en">
                <a:solidFill>
                  <a:srgbClr val="454545"/>
                </a:solidFill>
              </a:rPr>
              <a:t>Kaia Lamore</a:t>
            </a:r>
            <a:endParaRPr>
              <a:solidFill>
                <a:srgbClr val="454545"/>
              </a:solidFill>
            </a:endParaRPr>
          </a:p>
          <a:p>
            <a:pPr indent="0" lvl="0" marL="0" marR="0" rtl="0" algn="l">
              <a:spcBef>
                <a:spcPts val="0"/>
              </a:spcBef>
              <a:spcAft>
                <a:spcPts val="0"/>
              </a:spcAft>
              <a:buNone/>
            </a:pPr>
            <a:r>
              <a:rPr lang="en">
                <a:solidFill>
                  <a:srgbClr val="454545"/>
                </a:solidFill>
              </a:rPr>
              <a:t>Matthew Hatchette</a:t>
            </a:r>
            <a:endParaRPr>
              <a:solidFill>
                <a:srgbClr val="454545"/>
              </a:solidFill>
            </a:endParaRPr>
          </a:p>
          <a:p>
            <a:pPr indent="0" lvl="0" marL="0" marR="0" rtl="0" algn="l">
              <a:spcBef>
                <a:spcPts val="0"/>
              </a:spcBef>
              <a:spcAft>
                <a:spcPts val="0"/>
              </a:spcAft>
              <a:buNone/>
            </a:pPr>
            <a:r>
              <a:t/>
            </a:r>
            <a:endParaRPr>
              <a:solidFill>
                <a:srgbClr val="454545"/>
              </a:solidFil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201" name="Google Shape;201;p29"/>
          <p:cNvPicPr preferRelativeResize="0"/>
          <p:nvPr/>
        </p:nvPicPr>
        <p:blipFill rotWithShape="1">
          <a:blip r:embed="rId5">
            <a:alphaModFix/>
          </a:blip>
          <a:srcRect b="0" l="0" r="0" t="0"/>
          <a:stretch/>
        </p:blipFill>
        <p:spPr>
          <a:xfrm>
            <a:off x="3702191" y="3034552"/>
            <a:ext cx="1739619" cy="679422"/>
          </a:xfrm>
          <a:prstGeom prst="rect">
            <a:avLst/>
          </a:prstGeom>
          <a:noFill/>
          <a:ln>
            <a:noFill/>
          </a:ln>
          <a:effectLst>
            <a:outerShdw blurRad="189837" sx="118000" rotWithShape="0" algn="ctr" sy="118000">
              <a:schemeClr val="lt1"/>
            </a:outerShdw>
          </a:effectLst>
        </p:spPr>
      </p:pic>
      <p:sp>
        <p:nvSpPr>
          <p:cNvPr id="202" name="Google Shape;202;p29"/>
          <p:cNvSpPr txBox="1"/>
          <p:nvPr/>
        </p:nvSpPr>
        <p:spPr>
          <a:xfrm>
            <a:off x="2109350" y="2279221"/>
            <a:ext cx="2133900" cy="2439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a:solidFill>
                  <a:srgbClr val="454545"/>
                </a:solidFill>
              </a:rPr>
              <a:t>Connor O’Connell</a:t>
            </a:r>
            <a:endParaRPr>
              <a:solidFill>
                <a:srgbClr val="454545"/>
              </a:solidFill>
            </a:endParaRPr>
          </a:p>
          <a:p>
            <a:pPr indent="0" lvl="0" marL="0" marR="0" rtl="0" algn="l">
              <a:spcBef>
                <a:spcPts val="0"/>
              </a:spcBef>
              <a:spcAft>
                <a:spcPts val="0"/>
              </a:spcAft>
              <a:buNone/>
            </a:pPr>
            <a:r>
              <a:rPr lang="en">
                <a:solidFill>
                  <a:srgbClr val="454545"/>
                </a:solidFill>
              </a:rPr>
              <a:t>Anthony Casavechia</a:t>
            </a:r>
            <a:endParaRPr>
              <a:solidFill>
                <a:srgbClr val="454545"/>
              </a:solidFill>
            </a:endParaRPr>
          </a:p>
          <a:p>
            <a:pPr indent="0" lvl="0" marL="0" marR="0" rtl="0" algn="l">
              <a:spcBef>
                <a:spcPts val="0"/>
              </a:spcBef>
              <a:spcAft>
                <a:spcPts val="0"/>
              </a:spcAft>
              <a:buNone/>
            </a:pPr>
            <a:r>
              <a:rPr lang="en">
                <a:solidFill>
                  <a:srgbClr val="454545"/>
                </a:solidFill>
              </a:rPr>
              <a:t>Max Morash</a:t>
            </a:r>
            <a:endParaRPr>
              <a:solidFill>
                <a:srgbClr val="454545"/>
              </a:solidFill>
            </a:endParaRPr>
          </a:p>
          <a:p>
            <a:pPr indent="0" lvl="0" marL="0" marR="0" rtl="0" algn="l">
              <a:spcBef>
                <a:spcPts val="0"/>
              </a:spcBef>
              <a:spcAft>
                <a:spcPts val="0"/>
              </a:spcAft>
              <a:buNone/>
            </a:pPr>
            <a:r>
              <a:rPr lang="en">
                <a:solidFill>
                  <a:srgbClr val="454545"/>
                </a:solidFill>
              </a:rPr>
              <a:t>Josh Naugle</a:t>
            </a:r>
            <a:endParaRPr>
              <a:solidFill>
                <a:srgbClr val="454545"/>
              </a:solidFill>
            </a:endParaRPr>
          </a:p>
          <a:p>
            <a:pPr indent="0" lvl="0" marL="0" marR="0" rtl="0" algn="l">
              <a:spcBef>
                <a:spcPts val="0"/>
              </a:spcBef>
              <a:spcAft>
                <a:spcPts val="0"/>
              </a:spcAft>
              <a:buNone/>
            </a:pPr>
            <a:r>
              <a:rPr lang="en">
                <a:solidFill>
                  <a:srgbClr val="454545"/>
                </a:solidFill>
              </a:rPr>
              <a:t>Cole Pellerine </a:t>
            </a:r>
            <a:endParaRPr>
              <a:solidFill>
                <a:srgbClr val="454545"/>
              </a:solidFill>
            </a:endParaRPr>
          </a:p>
          <a:p>
            <a:pPr indent="0" lvl="0" marL="0" marR="0" rtl="0" algn="l">
              <a:spcBef>
                <a:spcPts val="0"/>
              </a:spcBef>
              <a:spcAft>
                <a:spcPts val="0"/>
              </a:spcAft>
              <a:buNone/>
            </a:pPr>
            <a:r>
              <a:rPr lang="en">
                <a:solidFill>
                  <a:srgbClr val="454545"/>
                </a:solidFill>
              </a:rPr>
              <a:t>Brayden Currie</a:t>
            </a:r>
            <a:endParaRPr>
              <a:solidFill>
                <a:srgbClr val="454545"/>
              </a:solidFill>
            </a:endParaRPr>
          </a:p>
          <a:p>
            <a:pPr indent="0" lvl="0" marL="0" marR="0" rtl="0" algn="l">
              <a:spcBef>
                <a:spcPts val="0"/>
              </a:spcBef>
              <a:spcAft>
                <a:spcPts val="0"/>
              </a:spcAft>
              <a:buNone/>
            </a:pPr>
            <a:r>
              <a:rPr lang="en">
                <a:solidFill>
                  <a:srgbClr val="454545"/>
                </a:solidFill>
              </a:rPr>
              <a:t>Dylan McMullen</a:t>
            </a:r>
            <a:endParaRPr>
              <a:solidFill>
                <a:srgbClr val="454545"/>
              </a:solidFill>
            </a:endParaRPr>
          </a:p>
          <a:p>
            <a:pPr indent="0" lvl="0" marL="0" marR="0" rtl="0" algn="l">
              <a:spcBef>
                <a:spcPts val="0"/>
              </a:spcBef>
              <a:spcAft>
                <a:spcPts val="0"/>
              </a:spcAft>
              <a:buNone/>
            </a:pPr>
            <a:r>
              <a:rPr lang="en">
                <a:solidFill>
                  <a:srgbClr val="454545"/>
                </a:solidFill>
              </a:rPr>
              <a:t>Joey Edwards</a:t>
            </a:r>
            <a:endParaRPr>
              <a:solidFill>
                <a:srgbClr val="454545"/>
              </a:solidFill>
            </a:endParaRPr>
          </a:p>
          <a:p>
            <a:pPr indent="0" lvl="0" marL="0" marR="0" rtl="0" algn="l">
              <a:spcBef>
                <a:spcPts val="0"/>
              </a:spcBef>
              <a:spcAft>
                <a:spcPts val="0"/>
              </a:spcAft>
              <a:buNone/>
            </a:pPr>
            <a:r>
              <a:rPr lang="en">
                <a:solidFill>
                  <a:srgbClr val="454545"/>
                </a:solidFill>
              </a:rPr>
              <a:t>Ian Blair</a:t>
            </a:r>
            <a:endParaRPr>
              <a:solidFill>
                <a:srgbClr val="454545"/>
              </a:solidFill>
            </a:endParaRPr>
          </a:p>
          <a:p>
            <a:pPr indent="0" lvl="0" marL="0" marR="0" rtl="0" algn="l">
              <a:spcBef>
                <a:spcPts val="0"/>
              </a:spcBef>
              <a:spcAft>
                <a:spcPts val="0"/>
              </a:spcAft>
              <a:buNone/>
            </a:pPr>
            <a:r>
              <a:rPr lang="en">
                <a:solidFill>
                  <a:srgbClr val="454545"/>
                </a:solidFill>
              </a:rPr>
              <a:t>Quinn Wright</a:t>
            </a:r>
            <a:endParaRPr>
              <a:solidFill>
                <a:srgbClr val="454545"/>
              </a:solidFill>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3" name="Google Shape;203;p29"/>
          <p:cNvSpPr/>
          <p:nvPr/>
        </p:nvSpPr>
        <p:spPr>
          <a:xfrm>
            <a:off x="7162441" y="323987"/>
            <a:ext cx="623436" cy="353154"/>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Arial"/>
                <a:ea typeface="Arial"/>
                <a:cs typeface="Arial"/>
                <a:sym typeface="Arial"/>
              </a:rPr>
              <a:t>202</a:t>
            </a:r>
            <a:r>
              <a:rPr b="1" lang="en" sz="1500">
                <a:solidFill>
                  <a:schemeClr val="lt1"/>
                </a:solidFill>
              </a:rPr>
              <a:t>3</a:t>
            </a:r>
            <a:endParaRPr sz="1100"/>
          </a:p>
        </p:txBody>
      </p:sp>
      <p:sp>
        <p:nvSpPr>
          <p:cNvPr id="204" name="Google Shape;204;p29"/>
          <p:cNvSpPr/>
          <p:nvPr/>
        </p:nvSpPr>
        <p:spPr>
          <a:xfrm>
            <a:off x="1278644" y="323987"/>
            <a:ext cx="623436" cy="353154"/>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Arial"/>
                <a:ea typeface="Arial"/>
                <a:cs typeface="Arial"/>
                <a:sym typeface="Arial"/>
              </a:rPr>
              <a:t>202</a:t>
            </a:r>
            <a:r>
              <a:rPr b="1" lang="en" sz="1500">
                <a:solidFill>
                  <a:schemeClr val="lt1"/>
                </a:solidFill>
              </a:rPr>
              <a:t>3</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4"/>
          <p:cNvSpPr/>
          <p:nvPr/>
        </p:nvSpPr>
        <p:spPr>
          <a:xfrm>
            <a:off x="1009016" y="3151633"/>
            <a:ext cx="4205399"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700">
                <a:solidFill>
                  <a:schemeClr val="lt1"/>
                </a:solidFill>
                <a:latin typeface="Arial"/>
                <a:ea typeface="Arial"/>
                <a:cs typeface="Arial"/>
                <a:sym typeface="Arial"/>
              </a:rPr>
              <a:t>EQUIPMENT MANAGER</a:t>
            </a:r>
            <a:endParaRPr b="1" sz="2700">
              <a:solidFill>
                <a:schemeClr val="lt1"/>
              </a:solidFill>
              <a:latin typeface="Arial"/>
              <a:ea typeface="Arial"/>
              <a:cs typeface="Arial"/>
              <a:sym typeface="Arial"/>
            </a:endParaRPr>
          </a:p>
        </p:txBody>
      </p:sp>
      <p:sp>
        <p:nvSpPr>
          <p:cNvPr id="610" name="Google Shape;610;p74"/>
          <p:cNvSpPr/>
          <p:nvPr/>
        </p:nvSpPr>
        <p:spPr>
          <a:xfrm>
            <a:off x="5214416" y="3151633"/>
            <a:ext cx="2831774"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700">
                <a:solidFill>
                  <a:schemeClr val="lt1"/>
                </a:solidFill>
                <a:latin typeface="Arial"/>
                <a:ea typeface="Arial"/>
                <a:cs typeface="Arial"/>
                <a:sym typeface="Arial"/>
              </a:rPr>
              <a:t>MARTY COUND</a:t>
            </a:r>
            <a:endParaRPr sz="1100"/>
          </a:p>
        </p:txBody>
      </p:sp>
      <p:pic>
        <p:nvPicPr>
          <p:cNvPr id="611" name="Google Shape;611;p74"/>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5"/>
          <p:cNvSpPr/>
          <p:nvPr/>
        </p:nvSpPr>
        <p:spPr>
          <a:xfrm>
            <a:off x="1009016" y="3151633"/>
            <a:ext cx="4205399"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600">
                <a:solidFill>
                  <a:schemeClr val="lt1"/>
                </a:solidFill>
                <a:latin typeface="Arial"/>
                <a:ea typeface="Arial"/>
                <a:cs typeface="Arial"/>
                <a:sym typeface="Arial"/>
              </a:rPr>
              <a:t>MANGER COORDINATOR</a:t>
            </a:r>
            <a:endParaRPr b="1" sz="2600">
              <a:solidFill>
                <a:schemeClr val="lt1"/>
              </a:solidFill>
              <a:latin typeface="Arial"/>
              <a:ea typeface="Arial"/>
              <a:cs typeface="Arial"/>
              <a:sym typeface="Arial"/>
            </a:endParaRPr>
          </a:p>
        </p:txBody>
      </p:sp>
      <p:sp>
        <p:nvSpPr>
          <p:cNvPr id="617" name="Google Shape;617;p75"/>
          <p:cNvSpPr/>
          <p:nvPr/>
        </p:nvSpPr>
        <p:spPr>
          <a:xfrm>
            <a:off x="5214426" y="3151625"/>
            <a:ext cx="3010200" cy="5043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700">
                <a:solidFill>
                  <a:schemeClr val="lt1"/>
                </a:solidFill>
                <a:latin typeface="Arial"/>
                <a:ea typeface="Arial"/>
                <a:cs typeface="Arial"/>
                <a:sym typeface="Arial"/>
              </a:rPr>
              <a:t>MARK SCHOLEY</a:t>
            </a:r>
            <a:endParaRPr sz="1100"/>
          </a:p>
        </p:txBody>
      </p:sp>
      <p:pic>
        <p:nvPicPr>
          <p:cNvPr id="618" name="Google Shape;618;p75"/>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6"/>
          <p:cNvSpPr/>
          <p:nvPr/>
        </p:nvSpPr>
        <p:spPr>
          <a:xfrm>
            <a:off x="1517014" y="3151632"/>
            <a:ext cx="2714386"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chemeClr val="lt1"/>
                </a:solidFill>
                <a:latin typeface="Arial"/>
                <a:ea typeface="Arial"/>
                <a:cs typeface="Arial"/>
                <a:sym typeface="Arial"/>
              </a:rPr>
              <a:t>TREASURER</a:t>
            </a:r>
            <a:endParaRPr sz="1100"/>
          </a:p>
        </p:txBody>
      </p:sp>
      <p:sp>
        <p:nvSpPr>
          <p:cNvPr id="624" name="Google Shape;624;p76"/>
          <p:cNvSpPr/>
          <p:nvPr/>
        </p:nvSpPr>
        <p:spPr>
          <a:xfrm>
            <a:off x="4231400" y="3151633"/>
            <a:ext cx="3293076"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600">
                <a:solidFill>
                  <a:schemeClr val="lt1"/>
                </a:solidFill>
                <a:latin typeface="Arial"/>
                <a:ea typeface="Arial"/>
                <a:cs typeface="Arial"/>
                <a:sym typeface="Arial"/>
              </a:rPr>
              <a:t>ROBERTA HUPMAN</a:t>
            </a:r>
            <a:endParaRPr sz="1000"/>
          </a:p>
        </p:txBody>
      </p:sp>
      <p:pic>
        <p:nvPicPr>
          <p:cNvPr id="625" name="Google Shape;625;p76"/>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7"/>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6" marL="2057400" marR="0" rtl="0" algn="l">
              <a:spcBef>
                <a:spcPts val="0"/>
              </a:spcBef>
              <a:spcAft>
                <a:spcPts val="0"/>
              </a:spcAft>
              <a:buNone/>
            </a:pPr>
            <a:r>
              <a:rPr b="1" i="0" lang="en" sz="2100" u="none" cap="none" strike="noStrike">
                <a:solidFill>
                  <a:schemeClr val="lt1"/>
                </a:solidFill>
                <a:latin typeface="Arial"/>
                <a:ea typeface="Arial"/>
                <a:cs typeface="Arial"/>
                <a:sym typeface="Arial"/>
              </a:rPr>
              <a:t>STATEMENT OF OPERATIONS – JUNE 202</a:t>
            </a:r>
            <a:r>
              <a:rPr b="1" lang="en" sz="2100">
                <a:solidFill>
                  <a:schemeClr val="lt1"/>
                </a:solidFill>
              </a:rPr>
              <a:t>2</a:t>
            </a:r>
            <a:r>
              <a:rPr b="1" i="0" lang="en" sz="2100" u="none" cap="none" strike="noStrike">
                <a:solidFill>
                  <a:schemeClr val="lt1"/>
                </a:solidFill>
                <a:latin typeface="Arial"/>
                <a:ea typeface="Arial"/>
                <a:cs typeface="Arial"/>
                <a:sym typeface="Arial"/>
              </a:rPr>
              <a:t>-MAY 202</a:t>
            </a:r>
            <a:r>
              <a:rPr b="1" lang="en" sz="2100">
                <a:solidFill>
                  <a:schemeClr val="lt1"/>
                </a:solidFill>
              </a:rPr>
              <a:t>3</a:t>
            </a:r>
            <a:endParaRPr b="1" i="0" sz="2100" u="none" cap="none" strike="noStrike">
              <a:solidFill>
                <a:schemeClr val="lt1"/>
              </a:solidFill>
              <a:latin typeface="Arial"/>
              <a:ea typeface="Arial"/>
              <a:cs typeface="Arial"/>
              <a:sym typeface="Arial"/>
            </a:endParaRPr>
          </a:p>
        </p:txBody>
      </p:sp>
      <p:pic>
        <p:nvPicPr>
          <p:cNvPr id="631" name="Google Shape;631;p77"/>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632" name="Google Shape;632;p77"/>
          <p:cNvSpPr txBox="1"/>
          <p:nvPr/>
        </p:nvSpPr>
        <p:spPr>
          <a:xfrm>
            <a:off x="234425" y="0"/>
            <a:ext cx="847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33" name="Google Shape;633;p77"/>
          <p:cNvPicPr preferRelativeResize="0"/>
          <p:nvPr/>
        </p:nvPicPr>
        <p:blipFill>
          <a:blip r:embed="rId4">
            <a:alphaModFix/>
          </a:blip>
          <a:stretch>
            <a:fillRect/>
          </a:stretch>
        </p:blipFill>
        <p:spPr>
          <a:xfrm>
            <a:off x="2279025" y="807950"/>
            <a:ext cx="4093700" cy="4195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8"/>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6" marL="2057400" marR="0" rtl="0" algn="l">
              <a:spcBef>
                <a:spcPts val="0"/>
              </a:spcBef>
              <a:spcAft>
                <a:spcPts val="0"/>
              </a:spcAft>
              <a:buNone/>
            </a:pPr>
            <a:r>
              <a:rPr b="1" i="0" lang="en" sz="2100" u="none" cap="none" strike="noStrike">
                <a:solidFill>
                  <a:schemeClr val="lt1"/>
                </a:solidFill>
                <a:latin typeface="Arial"/>
                <a:ea typeface="Arial"/>
                <a:cs typeface="Arial"/>
                <a:sym typeface="Arial"/>
              </a:rPr>
              <a:t>BALANCE SHEET AS OF MAY 31</a:t>
            </a:r>
            <a:r>
              <a:rPr b="1" baseline="30000" i="0" lang="en" sz="2100" u="none" cap="none" strike="noStrike">
                <a:solidFill>
                  <a:schemeClr val="lt1"/>
                </a:solidFill>
                <a:latin typeface="Arial"/>
                <a:ea typeface="Arial"/>
                <a:cs typeface="Arial"/>
                <a:sym typeface="Arial"/>
              </a:rPr>
              <a:t>ST</a:t>
            </a:r>
            <a:r>
              <a:rPr b="1" i="0" lang="en" sz="2100" u="none" cap="none" strike="noStrike">
                <a:solidFill>
                  <a:schemeClr val="lt1"/>
                </a:solidFill>
                <a:latin typeface="Arial"/>
                <a:ea typeface="Arial"/>
                <a:cs typeface="Arial"/>
                <a:sym typeface="Arial"/>
              </a:rPr>
              <a:t>, 202</a:t>
            </a:r>
            <a:r>
              <a:rPr b="1" lang="en" sz="2100">
                <a:solidFill>
                  <a:schemeClr val="lt1"/>
                </a:solidFill>
              </a:rPr>
              <a:t>3</a:t>
            </a:r>
            <a:endParaRPr b="1" i="0" sz="2100" u="none" cap="none" strike="noStrike">
              <a:solidFill>
                <a:schemeClr val="lt1"/>
              </a:solidFill>
              <a:latin typeface="Arial"/>
              <a:ea typeface="Arial"/>
              <a:cs typeface="Arial"/>
              <a:sym typeface="Arial"/>
            </a:endParaRPr>
          </a:p>
        </p:txBody>
      </p:sp>
      <p:cxnSp>
        <p:nvCxnSpPr>
          <p:cNvPr id="639" name="Google Shape;639;p78"/>
          <p:cNvCxnSpPr/>
          <p:nvPr/>
        </p:nvCxnSpPr>
        <p:spPr>
          <a:xfrm>
            <a:off x="85879" y="2629718"/>
            <a:ext cx="6253898" cy="0"/>
          </a:xfrm>
          <a:prstGeom prst="straightConnector1">
            <a:avLst/>
          </a:prstGeom>
          <a:noFill/>
          <a:ln>
            <a:noFill/>
          </a:ln>
        </p:spPr>
      </p:cxnSp>
      <p:pic>
        <p:nvPicPr>
          <p:cNvPr id="640" name="Google Shape;640;p78"/>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641" name="Google Shape;641;p78"/>
          <p:cNvPicPr preferRelativeResize="0"/>
          <p:nvPr/>
        </p:nvPicPr>
        <p:blipFill>
          <a:blip r:embed="rId4">
            <a:alphaModFix/>
          </a:blip>
          <a:stretch>
            <a:fillRect/>
          </a:stretch>
        </p:blipFill>
        <p:spPr>
          <a:xfrm>
            <a:off x="1580925" y="807950"/>
            <a:ext cx="6289300" cy="41951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79"/>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6" marL="2057400" marR="0" rtl="0" algn="l">
              <a:spcBef>
                <a:spcPts val="0"/>
              </a:spcBef>
              <a:spcAft>
                <a:spcPts val="0"/>
              </a:spcAft>
              <a:buNone/>
            </a:pPr>
            <a:r>
              <a:rPr b="1" i="0" lang="en" sz="2100" u="none" cap="none" strike="noStrike">
                <a:solidFill>
                  <a:schemeClr val="lt1"/>
                </a:solidFill>
                <a:latin typeface="Arial"/>
                <a:ea typeface="Arial"/>
                <a:cs typeface="Arial"/>
                <a:sym typeface="Arial"/>
              </a:rPr>
              <a:t>	BUDGET  	202</a:t>
            </a:r>
            <a:r>
              <a:rPr b="1" lang="en" sz="2100">
                <a:solidFill>
                  <a:schemeClr val="lt1"/>
                </a:solidFill>
              </a:rPr>
              <a:t>3</a:t>
            </a:r>
            <a:r>
              <a:rPr b="1" i="0" lang="en" sz="2100" u="none" cap="none" strike="noStrike">
                <a:solidFill>
                  <a:schemeClr val="lt1"/>
                </a:solidFill>
                <a:latin typeface="Arial"/>
                <a:ea typeface="Arial"/>
                <a:cs typeface="Arial"/>
                <a:sym typeface="Arial"/>
              </a:rPr>
              <a:t>-202</a:t>
            </a:r>
            <a:r>
              <a:rPr b="1" lang="en" sz="2100">
                <a:solidFill>
                  <a:schemeClr val="lt1"/>
                </a:solidFill>
              </a:rPr>
              <a:t>4</a:t>
            </a:r>
            <a:r>
              <a:rPr b="1" i="0" lang="en" sz="2100" u="none" cap="none" strike="noStrike">
                <a:solidFill>
                  <a:schemeClr val="lt1"/>
                </a:solidFill>
                <a:latin typeface="Arial"/>
                <a:ea typeface="Arial"/>
                <a:cs typeface="Arial"/>
                <a:sym typeface="Arial"/>
              </a:rPr>
              <a:t> SEASON</a:t>
            </a:r>
            <a:endParaRPr b="1" i="0" sz="2100" u="none" cap="none" strike="noStrike">
              <a:solidFill>
                <a:schemeClr val="lt1"/>
              </a:solidFill>
              <a:latin typeface="Arial"/>
              <a:ea typeface="Arial"/>
              <a:cs typeface="Arial"/>
              <a:sym typeface="Arial"/>
            </a:endParaRPr>
          </a:p>
        </p:txBody>
      </p:sp>
      <p:cxnSp>
        <p:nvCxnSpPr>
          <p:cNvPr id="647" name="Google Shape;647;p79"/>
          <p:cNvCxnSpPr/>
          <p:nvPr/>
        </p:nvCxnSpPr>
        <p:spPr>
          <a:xfrm>
            <a:off x="85879" y="2629718"/>
            <a:ext cx="6253898" cy="0"/>
          </a:xfrm>
          <a:prstGeom prst="straightConnector1">
            <a:avLst/>
          </a:prstGeom>
          <a:noFill/>
          <a:ln>
            <a:noFill/>
          </a:ln>
        </p:spPr>
      </p:cxnSp>
      <p:pic>
        <p:nvPicPr>
          <p:cNvPr id="648" name="Google Shape;648;p79"/>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pic>
        <p:nvPicPr>
          <p:cNvPr id="649" name="Google Shape;649;p79"/>
          <p:cNvPicPr preferRelativeResize="0"/>
          <p:nvPr/>
        </p:nvPicPr>
        <p:blipFill>
          <a:blip r:embed="rId4">
            <a:alphaModFix/>
          </a:blip>
          <a:stretch>
            <a:fillRect/>
          </a:stretch>
        </p:blipFill>
        <p:spPr>
          <a:xfrm>
            <a:off x="3073398" y="775124"/>
            <a:ext cx="2716993" cy="41951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80"/>
          <p:cNvPicPr preferRelativeResize="0"/>
          <p:nvPr/>
        </p:nvPicPr>
        <p:blipFill rotWithShape="1">
          <a:blip r:embed="rId3">
            <a:alphaModFix/>
          </a:blip>
          <a:srcRect b="0" l="0" r="0" t="0"/>
          <a:stretch/>
        </p:blipFill>
        <p:spPr>
          <a:xfrm>
            <a:off x="105525" y="88315"/>
            <a:ext cx="2766222" cy="1080369"/>
          </a:xfrm>
          <a:prstGeom prst="rect">
            <a:avLst/>
          </a:prstGeom>
          <a:noFill/>
          <a:ln>
            <a:noFill/>
          </a:ln>
        </p:spPr>
      </p:pic>
      <p:sp>
        <p:nvSpPr>
          <p:cNvPr id="655" name="Google Shape;655;p80"/>
          <p:cNvSpPr txBox="1"/>
          <p:nvPr/>
        </p:nvSpPr>
        <p:spPr>
          <a:xfrm>
            <a:off x="2918500" y="258450"/>
            <a:ext cx="50064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900"/>
          </a:p>
        </p:txBody>
      </p:sp>
      <p:sp>
        <p:nvSpPr>
          <p:cNvPr id="656" name="Google Shape;656;p80"/>
          <p:cNvSpPr txBox="1"/>
          <p:nvPr/>
        </p:nvSpPr>
        <p:spPr>
          <a:xfrm>
            <a:off x="3221900" y="303400"/>
            <a:ext cx="5049600" cy="147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9E0000"/>
                </a:solidFill>
                <a:latin typeface="Calibri"/>
                <a:ea typeface="Calibri"/>
                <a:cs typeface="Calibri"/>
                <a:sym typeface="Calibri"/>
              </a:rPr>
              <a:t>Election of Directors 2023 - 2024</a:t>
            </a:r>
            <a:endParaRPr sz="1200">
              <a:latin typeface="Calibri"/>
              <a:ea typeface="Calibri"/>
              <a:cs typeface="Calibri"/>
              <a:sym typeface="Calibri"/>
            </a:endParaRPr>
          </a:p>
        </p:txBody>
      </p:sp>
      <p:sp>
        <p:nvSpPr>
          <p:cNvPr id="657" name="Google Shape;657;p80"/>
          <p:cNvSpPr txBox="1"/>
          <p:nvPr/>
        </p:nvSpPr>
        <p:spPr>
          <a:xfrm>
            <a:off x="2597100" y="1708650"/>
            <a:ext cx="5945400" cy="538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Calibri"/>
                <a:ea typeface="Calibri"/>
                <a:cs typeface="Calibri"/>
                <a:sym typeface="Calibri"/>
              </a:rPr>
              <a:t>Positions </a:t>
            </a:r>
            <a:endParaRPr b="1" sz="2300">
              <a:latin typeface="Calibri"/>
              <a:ea typeface="Calibri"/>
              <a:cs typeface="Calibri"/>
              <a:sym typeface="Calibri"/>
            </a:endParaRPr>
          </a:p>
        </p:txBody>
      </p:sp>
      <p:sp>
        <p:nvSpPr>
          <p:cNvPr id="658" name="Google Shape;658;p80"/>
          <p:cNvSpPr txBox="1"/>
          <p:nvPr/>
        </p:nvSpPr>
        <p:spPr>
          <a:xfrm>
            <a:off x="3312300" y="2290025"/>
            <a:ext cx="45150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Calibri"/>
                <a:ea typeface="Calibri"/>
                <a:cs typeface="Calibri"/>
                <a:sym typeface="Calibri"/>
              </a:rPr>
              <a:t>Vice President</a:t>
            </a:r>
            <a:endParaRPr sz="2300">
              <a:latin typeface="Calibri"/>
              <a:ea typeface="Calibri"/>
              <a:cs typeface="Calibri"/>
              <a:sym typeface="Calibri"/>
            </a:endParaRPr>
          </a:p>
          <a:p>
            <a:pPr indent="0" lvl="0" marL="0" rtl="0" algn="ctr">
              <a:spcBef>
                <a:spcPts val="0"/>
              </a:spcBef>
              <a:spcAft>
                <a:spcPts val="0"/>
              </a:spcAft>
              <a:buNone/>
            </a:pPr>
            <a:r>
              <a:rPr lang="en" sz="2300">
                <a:latin typeface="Calibri"/>
                <a:ea typeface="Calibri"/>
                <a:cs typeface="Calibri"/>
                <a:sym typeface="Calibri"/>
              </a:rPr>
              <a:t>Equipment Manager</a:t>
            </a:r>
            <a:endParaRPr sz="2300">
              <a:latin typeface="Calibri"/>
              <a:ea typeface="Calibri"/>
              <a:cs typeface="Calibri"/>
              <a:sym typeface="Calibri"/>
            </a:endParaRPr>
          </a:p>
          <a:p>
            <a:pPr indent="0" lvl="0" marL="0" rtl="0" algn="ctr">
              <a:spcBef>
                <a:spcPts val="0"/>
              </a:spcBef>
              <a:spcAft>
                <a:spcPts val="0"/>
              </a:spcAft>
              <a:buNone/>
            </a:pPr>
            <a:r>
              <a:rPr lang="en" sz="2300">
                <a:latin typeface="Calibri"/>
                <a:ea typeface="Calibri"/>
                <a:cs typeface="Calibri"/>
                <a:sym typeface="Calibri"/>
              </a:rPr>
              <a:t>Web/</a:t>
            </a:r>
            <a:r>
              <a:rPr lang="en" sz="2300">
                <a:latin typeface="Calibri"/>
                <a:ea typeface="Calibri"/>
                <a:cs typeface="Calibri"/>
                <a:sym typeface="Calibri"/>
              </a:rPr>
              <a:t>Communication Coordinator</a:t>
            </a:r>
            <a:endParaRPr sz="2300">
              <a:latin typeface="Calibri"/>
              <a:ea typeface="Calibri"/>
              <a:cs typeface="Calibri"/>
              <a:sym typeface="Calibri"/>
            </a:endParaRPr>
          </a:p>
          <a:p>
            <a:pPr indent="0" lvl="0" marL="0" rtl="0" algn="ctr">
              <a:spcBef>
                <a:spcPts val="0"/>
              </a:spcBef>
              <a:spcAft>
                <a:spcPts val="0"/>
              </a:spcAft>
              <a:buNone/>
            </a:pPr>
            <a:r>
              <a:rPr lang="en" sz="2300">
                <a:latin typeface="Calibri"/>
                <a:ea typeface="Calibri"/>
                <a:cs typeface="Calibri"/>
                <a:sym typeface="Calibri"/>
              </a:rPr>
              <a:t>Risk</a:t>
            </a:r>
            <a:r>
              <a:rPr lang="en" sz="2300">
                <a:latin typeface="Calibri"/>
                <a:ea typeface="Calibri"/>
                <a:cs typeface="Calibri"/>
                <a:sym typeface="Calibri"/>
              </a:rPr>
              <a:t> Management</a:t>
            </a:r>
            <a:endParaRPr sz="2300">
              <a:latin typeface="Calibri"/>
              <a:ea typeface="Calibri"/>
              <a:cs typeface="Calibri"/>
              <a:sym typeface="Calibri"/>
            </a:endParaRPr>
          </a:p>
        </p:txBody>
      </p:sp>
      <p:sp>
        <p:nvSpPr>
          <p:cNvPr id="659" name="Google Shape;659;p80"/>
          <p:cNvSpPr txBox="1"/>
          <p:nvPr/>
        </p:nvSpPr>
        <p:spPr>
          <a:xfrm>
            <a:off x="3424175" y="4269375"/>
            <a:ext cx="4161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All these positions were open positions, prior member has stepped down for the upcoming season.</a:t>
            </a:r>
            <a:endParaRPr>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81"/>
          <p:cNvSpPr/>
          <p:nvPr/>
        </p:nvSpPr>
        <p:spPr>
          <a:xfrm>
            <a:off x="1962941" y="1838768"/>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Secretary</a:t>
            </a:r>
            <a:endParaRPr sz="1100">
              <a:solidFill>
                <a:schemeClr val="dk1"/>
              </a:solidFill>
              <a:latin typeface="Arial"/>
              <a:ea typeface="Arial"/>
              <a:cs typeface="Arial"/>
              <a:sym typeface="Arial"/>
            </a:endParaRPr>
          </a:p>
        </p:txBody>
      </p:sp>
      <p:sp>
        <p:nvSpPr>
          <p:cNvPr id="665" name="Google Shape;665;p81"/>
          <p:cNvSpPr/>
          <p:nvPr/>
        </p:nvSpPr>
        <p:spPr>
          <a:xfrm>
            <a:off x="1962941" y="815678"/>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President</a:t>
            </a:r>
            <a:endParaRPr sz="1100">
              <a:solidFill>
                <a:schemeClr val="dk1"/>
              </a:solidFill>
              <a:latin typeface="Arial"/>
              <a:ea typeface="Arial"/>
              <a:cs typeface="Arial"/>
              <a:sym typeface="Arial"/>
            </a:endParaRPr>
          </a:p>
        </p:txBody>
      </p:sp>
      <p:sp>
        <p:nvSpPr>
          <p:cNvPr id="666" name="Google Shape;666;p81"/>
          <p:cNvSpPr/>
          <p:nvPr/>
        </p:nvSpPr>
        <p:spPr>
          <a:xfrm>
            <a:off x="1962941" y="1071450"/>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Vice President</a:t>
            </a:r>
            <a:endParaRPr sz="1100">
              <a:solidFill>
                <a:schemeClr val="dk1"/>
              </a:solidFill>
              <a:latin typeface="Arial"/>
              <a:ea typeface="Arial"/>
              <a:cs typeface="Arial"/>
              <a:sym typeface="Arial"/>
            </a:endParaRPr>
          </a:p>
        </p:txBody>
      </p:sp>
      <p:sp>
        <p:nvSpPr>
          <p:cNvPr id="667" name="Google Shape;667;p81"/>
          <p:cNvSpPr/>
          <p:nvPr/>
        </p:nvSpPr>
        <p:spPr>
          <a:xfrm>
            <a:off x="1962941" y="1582995"/>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Treasurer</a:t>
            </a:r>
            <a:endParaRPr sz="1100">
              <a:solidFill>
                <a:schemeClr val="dk1"/>
              </a:solidFill>
              <a:latin typeface="Arial"/>
              <a:ea typeface="Arial"/>
              <a:cs typeface="Arial"/>
              <a:sym typeface="Arial"/>
            </a:endParaRPr>
          </a:p>
        </p:txBody>
      </p:sp>
      <p:sp>
        <p:nvSpPr>
          <p:cNvPr id="668" name="Google Shape;668;p81"/>
          <p:cNvSpPr/>
          <p:nvPr/>
        </p:nvSpPr>
        <p:spPr>
          <a:xfrm>
            <a:off x="1962942" y="2606085"/>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Risk Management</a:t>
            </a:r>
            <a:endParaRPr sz="1100">
              <a:solidFill>
                <a:schemeClr val="dk1"/>
              </a:solidFill>
              <a:latin typeface="Arial"/>
              <a:ea typeface="Arial"/>
              <a:cs typeface="Arial"/>
              <a:sym typeface="Arial"/>
            </a:endParaRPr>
          </a:p>
        </p:txBody>
      </p:sp>
      <p:sp>
        <p:nvSpPr>
          <p:cNvPr id="669" name="Google Shape;669;p81"/>
          <p:cNvSpPr/>
          <p:nvPr/>
        </p:nvSpPr>
        <p:spPr>
          <a:xfrm>
            <a:off x="1962941" y="1327223"/>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Registrar </a:t>
            </a:r>
            <a:endParaRPr sz="1100">
              <a:solidFill>
                <a:schemeClr val="dk1"/>
              </a:solidFill>
              <a:latin typeface="Arial"/>
              <a:ea typeface="Arial"/>
              <a:cs typeface="Arial"/>
              <a:sym typeface="Arial"/>
            </a:endParaRPr>
          </a:p>
        </p:txBody>
      </p:sp>
      <p:sp>
        <p:nvSpPr>
          <p:cNvPr id="670" name="Google Shape;670;p81"/>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8" marL="2743200" marR="0" rtl="0" algn="l">
              <a:spcBef>
                <a:spcPts val="0"/>
              </a:spcBef>
              <a:spcAft>
                <a:spcPts val="0"/>
              </a:spcAft>
              <a:buNone/>
            </a:pPr>
            <a:r>
              <a:rPr b="1" i="0" lang="en" sz="2100" u="none" cap="none" strike="noStrike">
                <a:solidFill>
                  <a:schemeClr val="lt1"/>
                </a:solidFill>
                <a:latin typeface="Arial"/>
                <a:ea typeface="Arial"/>
                <a:cs typeface="Arial"/>
                <a:sym typeface="Arial"/>
              </a:rPr>
              <a:t>202</a:t>
            </a:r>
            <a:r>
              <a:rPr b="1" lang="en" sz="2100">
                <a:solidFill>
                  <a:schemeClr val="lt1"/>
                </a:solidFill>
              </a:rPr>
              <a:t>3</a:t>
            </a:r>
            <a:r>
              <a:rPr b="1" i="0" lang="en" sz="2100" u="none" cap="none" strike="noStrike">
                <a:solidFill>
                  <a:schemeClr val="lt1"/>
                </a:solidFill>
                <a:latin typeface="Arial"/>
                <a:ea typeface="Arial"/>
                <a:cs typeface="Arial"/>
                <a:sym typeface="Arial"/>
              </a:rPr>
              <a:t>-2024 CHBAMHA EXECUTIVE</a:t>
            </a:r>
            <a:endParaRPr b="1" i="0" sz="2100" u="none" cap="none" strike="noStrike">
              <a:solidFill>
                <a:schemeClr val="lt1"/>
              </a:solidFill>
              <a:latin typeface="Arial"/>
              <a:ea typeface="Arial"/>
              <a:cs typeface="Arial"/>
              <a:sym typeface="Arial"/>
            </a:endParaRPr>
          </a:p>
        </p:txBody>
      </p:sp>
      <p:pic>
        <p:nvPicPr>
          <p:cNvPr id="671" name="Google Shape;671;p81"/>
          <p:cNvPicPr preferRelativeResize="0"/>
          <p:nvPr/>
        </p:nvPicPr>
        <p:blipFill rotWithShape="1">
          <a:blip r:embed="rId3">
            <a:alphaModFix/>
          </a:blip>
          <a:srcRect b="0" l="0" r="0" t="0"/>
          <a:stretch/>
        </p:blipFill>
        <p:spPr>
          <a:xfrm>
            <a:off x="111661" y="136255"/>
            <a:ext cx="1739620" cy="679422"/>
          </a:xfrm>
          <a:prstGeom prst="rect">
            <a:avLst/>
          </a:prstGeom>
          <a:noFill/>
          <a:ln>
            <a:noFill/>
          </a:ln>
        </p:spPr>
      </p:pic>
      <p:sp>
        <p:nvSpPr>
          <p:cNvPr id="672" name="Google Shape;672;p81"/>
          <p:cNvSpPr/>
          <p:nvPr/>
        </p:nvSpPr>
        <p:spPr>
          <a:xfrm>
            <a:off x="1962941" y="3117630"/>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Equipment Manager</a:t>
            </a:r>
            <a:endParaRPr sz="1100">
              <a:solidFill>
                <a:schemeClr val="dk1"/>
              </a:solidFill>
              <a:latin typeface="Arial"/>
              <a:ea typeface="Arial"/>
              <a:cs typeface="Arial"/>
              <a:sym typeface="Arial"/>
            </a:endParaRPr>
          </a:p>
        </p:txBody>
      </p:sp>
      <p:sp>
        <p:nvSpPr>
          <p:cNvPr id="673" name="Google Shape;673;p81"/>
          <p:cNvSpPr/>
          <p:nvPr/>
        </p:nvSpPr>
        <p:spPr>
          <a:xfrm>
            <a:off x="1962942" y="4140720"/>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Representative League Coordinator</a:t>
            </a:r>
            <a:endParaRPr sz="1100">
              <a:solidFill>
                <a:schemeClr val="dk1"/>
              </a:solidFill>
              <a:latin typeface="Arial"/>
              <a:ea typeface="Arial"/>
              <a:cs typeface="Arial"/>
              <a:sym typeface="Arial"/>
            </a:endParaRPr>
          </a:p>
        </p:txBody>
      </p:sp>
      <p:sp>
        <p:nvSpPr>
          <p:cNvPr id="674" name="Google Shape;674;p81"/>
          <p:cNvSpPr/>
          <p:nvPr/>
        </p:nvSpPr>
        <p:spPr>
          <a:xfrm>
            <a:off x="1962941" y="2094540"/>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Ice Scheduler</a:t>
            </a:r>
            <a:endParaRPr sz="1100">
              <a:solidFill>
                <a:schemeClr val="dk1"/>
              </a:solidFill>
              <a:latin typeface="Arial"/>
              <a:ea typeface="Arial"/>
              <a:cs typeface="Arial"/>
              <a:sym typeface="Arial"/>
            </a:endParaRPr>
          </a:p>
        </p:txBody>
      </p:sp>
      <p:sp>
        <p:nvSpPr>
          <p:cNvPr id="675" name="Google Shape;675;p81"/>
          <p:cNvSpPr/>
          <p:nvPr/>
        </p:nvSpPr>
        <p:spPr>
          <a:xfrm>
            <a:off x="1962941" y="2350313"/>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Referee-In-Chief</a:t>
            </a:r>
            <a:endParaRPr sz="1100">
              <a:solidFill>
                <a:schemeClr val="dk1"/>
              </a:solidFill>
              <a:latin typeface="Arial"/>
              <a:ea typeface="Arial"/>
              <a:cs typeface="Arial"/>
              <a:sym typeface="Arial"/>
            </a:endParaRPr>
          </a:p>
        </p:txBody>
      </p:sp>
      <p:sp>
        <p:nvSpPr>
          <p:cNvPr id="676" name="Google Shape;676;p81"/>
          <p:cNvSpPr/>
          <p:nvPr/>
        </p:nvSpPr>
        <p:spPr>
          <a:xfrm>
            <a:off x="1962942" y="3629175"/>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Manager/Treasurer Coordinator</a:t>
            </a:r>
            <a:endParaRPr sz="1100">
              <a:solidFill>
                <a:schemeClr val="dk1"/>
              </a:solidFill>
              <a:latin typeface="Arial"/>
              <a:ea typeface="Arial"/>
              <a:cs typeface="Arial"/>
              <a:sym typeface="Arial"/>
            </a:endParaRPr>
          </a:p>
        </p:txBody>
      </p:sp>
      <p:sp>
        <p:nvSpPr>
          <p:cNvPr id="677" name="Google Shape;677;p81"/>
          <p:cNvSpPr/>
          <p:nvPr/>
        </p:nvSpPr>
        <p:spPr>
          <a:xfrm>
            <a:off x="1962942" y="3884948"/>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Recreational League Coordinator</a:t>
            </a:r>
            <a:endParaRPr sz="1100">
              <a:solidFill>
                <a:schemeClr val="dk1"/>
              </a:solidFill>
              <a:latin typeface="Arial"/>
              <a:ea typeface="Arial"/>
              <a:cs typeface="Arial"/>
              <a:sym typeface="Arial"/>
            </a:endParaRPr>
          </a:p>
        </p:txBody>
      </p:sp>
      <p:sp>
        <p:nvSpPr>
          <p:cNvPr id="678" name="Google Shape;678;p81"/>
          <p:cNvSpPr/>
          <p:nvPr/>
        </p:nvSpPr>
        <p:spPr>
          <a:xfrm>
            <a:off x="1962942" y="2861858"/>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U7/U9 Coordinator</a:t>
            </a:r>
            <a:endParaRPr sz="1100">
              <a:solidFill>
                <a:schemeClr val="dk1"/>
              </a:solidFill>
              <a:latin typeface="Arial"/>
              <a:ea typeface="Arial"/>
              <a:cs typeface="Arial"/>
              <a:sym typeface="Arial"/>
            </a:endParaRPr>
          </a:p>
        </p:txBody>
      </p:sp>
      <p:sp>
        <p:nvSpPr>
          <p:cNvPr id="679" name="Google Shape;679;p81"/>
          <p:cNvSpPr/>
          <p:nvPr/>
        </p:nvSpPr>
        <p:spPr>
          <a:xfrm>
            <a:off x="1962942" y="4396493"/>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Web/Communications Coordinator</a:t>
            </a:r>
            <a:endParaRPr sz="1100">
              <a:solidFill>
                <a:schemeClr val="dk1"/>
              </a:solidFill>
              <a:latin typeface="Arial"/>
              <a:ea typeface="Arial"/>
              <a:cs typeface="Arial"/>
              <a:sym typeface="Arial"/>
            </a:endParaRPr>
          </a:p>
        </p:txBody>
      </p:sp>
      <p:sp>
        <p:nvSpPr>
          <p:cNvPr id="680" name="Google Shape;680;p81"/>
          <p:cNvSpPr/>
          <p:nvPr/>
        </p:nvSpPr>
        <p:spPr>
          <a:xfrm>
            <a:off x="1962941" y="3373403"/>
            <a:ext cx="25299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Central Minor Representative</a:t>
            </a:r>
            <a:endParaRPr sz="1100">
              <a:solidFill>
                <a:schemeClr val="dk1"/>
              </a:solidFill>
              <a:latin typeface="Arial"/>
              <a:ea typeface="Arial"/>
              <a:cs typeface="Arial"/>
              <a:sym typeface="Arial"/>
            </a:endParaRPr>
          </a:p>
        </p:txBody>
      </p:sp>
      <p:sp>
        <p:nvSpPr>
          <p:cNvPr id="681" name="Google Shape;681;p81"/>
          <p:cNvSpPr/>
          <p:nvPr/>
        </p:nvSpPr>
        <p:spPr>
          <a:xfrm>
            <a:off x="1964489" y="4652266"/>
            <a:ext cx="2528400" cy="203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Arial"/>
                <a:ea typeface="Arial"/>
                <a:cs typeface="Arial"/>
                <a:sym typeface="Arial"/>
              </a:rPr>
              <a:t>Joe Lamontagne Tournament Liaison</a:t>
            </a:r>
            <a:endParaRPr sz="1100">
              <a:solidFill>
                <a:schemeClr val="dk1"/>
              </a:solidFill>
              <a:latin typeface="Arial"/>
              <a:ea typeface="Arial"/>
              <a:cs typeface="Arial"/>
              <a:sym typeface="Arial"/>
            </a:endParaRPr>
          </a:p>
        </p:txBody>
      </p:sp>
      <p:sp>
        <p:nvSpPr>
          <p:cNvPr id="682" name="Google Shape;682;p81"/>
          <p:cNvSpPr/>
          <p:nvPr/>
        </p:nvSpPr>
        <p:spPr>
          <a:xfrm>
            <a:off x="4492899" y="815678"/>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Jamie Aalders</a:t>
            </a:r>
            <a:endParaRPr b="1" sz="1200">
              <a:solidFill>
                <a:schemeClr val="lt1"/>
              </a:solidFill>
              <a:latin typeface="Arial"/>
              <a:ea typeface="Arial"/>
              <a:cs typeface="Arial"/>
              <a:sym typeface="Arial"/>
            </a:endParaRPr>
          </a:p>
        </p:txBody>
      </p:sp>
      <p:sp>
        <p:nvSpPr>
          <p:cNvPr id="683" name="Google Shape;683;p81"/>
          <p:cNvSpPr/>
          <p:nvPr/>
        </p:nvSpPr>
        <p:spPr>
          <a:xfrm>
            <a:off x="4492899" y="1331439"/>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Kary-Anne Young</a:t>
            </a:r>
            <a:endParaRPr b="1" sz="1200">
              <a:solidFill>
                <a:schemeClr val="lt1"/>
              </a:solidFill>
              <a:latin typeface="Arial"/>
              <a:ea typeface="Arial"/>
              <a:cs typeface="Arial"/>
              <a:sym typeface="Arial"/>
            </a:endParaRPr>
          </a:p>
        </p:txBody>
      </p:sp>
      <p:sp>
        <p:nvSpPr>
          <p:cNvPr id="684" name="Google Shape;684;p81"/>
          <p:cNvSpPr/>
          <p:nvPr/>
        </p:nvSpPr>
        <p:spPr>
          <a:xfrm>
            <a:off x="4492899" y="1586609"/>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Roberta Hupman</a:t>
            </a:r>
            <a:endParaRPr b="1" sz="1200">
              <a:solidFill>
                <a:schemeClr val="lt1"/>
              </a:solidFill>
              <a:latin typeface="Arial"/>
              <a:ea typeface="Arial"/>
              <a:cs typeface="Arial"/>
              <a:sym typeface="Arial"/>
            </a:endParaRPr>
          </a:p>
        </p:txBody>
      </p:sp>
      <p:sp>
        <p:nvSpPr>
          <p:cNvPr id="685" name="Google Shape;685;p81"/>
          <p:cNvSpPr/>
          <p:nvPr/>
        </p:nvSpPr>
        <p:spPr>
          <a:xfrm>
            <a:off x="4492899" y="1841779"/>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Sandra Andrews</a:t>
            </a:r>
            <a:endParaRPr b="1" sz="1200">
              <a:solidFill>
                <a:schemeClr val="lt1"/>
              </a:solidFill>
              <a:latin typeface="Arial"/>
              <a:ea typeface="Arial"/>
              <a:cs typeface="Arial"/>
              <a:sym typeface="Arial"/>
            </a:endParaRPr>
          </a:p>
        </p:txBody>
      </p:sp>
      <p:sp>
        <p:nvSpPr>
          <p:cNvPr id="686" name="Google Shape;686;p81"/>
          <p:cNvSpPr/>
          <p:nvPr/>
        </p:nvSpPr>
        <p:spPr>
          <a:xfrm>
            <a:off x="4492899" y="2094540"/>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Paul Thibideau</a:t>
            </a:r>
            <a:endParaRPr b="1" sz="1200">
              <a:solidFill>
                <a:schemeClr val="lt1"/>
              </a:solidFill>
              <a:latin typeface="Arial"/>
              <a:ea typeface="Arial"/>
              <a:cs typeface="Arial"/>
              <a:sym typeface="Arial"/>
            </a:endParaRPr>
          </a:p>
        </p:txBody>
      </p:sp>
      <p:sp>
        <p:nvSpPr>
          <p:cNvPr id="687" name="Google Shape;687;p81"/>
          <p:cNvSpPr/>
          <p:nvPr/>
        </p:nvSpPr>
        <p:spPr>
          <a:xfrm>
            <a:off x="4492899" y="2352120"/>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Jason Clark</a:t>
            </a:r>
            <a:endParaRPr b="1" sz="1200">
              <a:solidFill>
                <a:schemeClr val="lt1"/>
              </a:solidFill>
              <a:latin typeface="Arial"/>
              <a:ea typeface="Arial"/>
              <a:cs typeface="Arial"/>
              <a:sym typeface="Arial"/>
            </a:endParaRPr>
          </a:p>
        </p:txBody>
      </p:sp>
      <p:sp>
        <p:nvSpPr>
          <p:cNvPr id="688" name="Google Shape;688;p81"/>
          <p:cNvSpPr/>
          <p:nvPr/>
        </p:nvSpPr>
        <p:spPr>
          <a:xfrm>
            <a:off x="4492899" y="2607290"/>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TBD</a:t>
            </a:r>
            <a:endParaRPr b="1" sz="1200">
              <a:solidFill>
                <a:schemeClr val="lt1"/>
              </a:solidFill>
              <a:latin typeface="Arial"/>
              <a:ea typeface="Arial"/>
              <a:cs typeface="Arial"/>
              <a:sym typeface="Arial"/>
            </a:endParaRPr>
          </a:p>
        </p:txBody>
      </p:sp>
      <p:sp>
        <p:nvSpPr>
          <p:cNvPr id="689" name="Google Shape;689;p81"/>
          <p:cNvSpPr/>
          <p:nvPr/>
        </p:nvSpPr>
        <p:spPr>
          <a:xfrm>
            <a:off x="4492899" y="2862461"/>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Chris Hunter</a:t>
            </a:r>
            <a:endParaRPr b="1" sz="1200">
              <a:solidFill>
                <a:schemeClr val="lt1"/>
              </a:solidFill>
              <a:latin typeface="Arial"/>
              <a:ea typeface="Arial"/>
              <a:cs typeface="Arial"/>
              <a:sym typeface="Arial"/>
            </a:endParaRPr>
          </a:p>
        </p:txBody>
      </p:sp>
      <p:sp>
        <p:nvSpPr>
          <p:cNvPr id="690" name="Google Shape;690;p81"/>
          <p:cNvSpPr/>
          <p:nvPr/>
        </p:nvSpPr>
        <p:spPr>
          <a:xfrm>
            <a:off x="4492899" y="3117631"/>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Brian Hurdis</a:t>
            </a:r>
            <a:endParaRPr b="1" sz="1200">
              <a:solidFill>
                <a:schemeClr val="lt1"/>
              </a:solidFill>
              <a:latin typeface="Arial"/>
              <a:ea typeface="Arial"/>
              <a:cs typeface="Arial"/>
              <a:sym typeface="Arial"/>
            </a:endParaRPr>
          </a:p>
        </p:txBody>
      </p:sp>
      <p:sp>
        <p:nvSpPr>
          <p:cNvPr id="691" name="Google Shape;691;p81"/>
          <p:cNvSpPr/>
          <p:nvPr/>
        </p:nvSpPr>
        <p:spPr>
          <a:xfrm>
            <a:off x="4492899" y="3372801"/>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Kevin Cowper</a:t>
            </a:r>
            <a:endParaRPr b="1" sz="1200">
              <a:solidFill>
                <a:schemeClr val="lt1"/>
              </a:solidFill>
              <a:latin typeface="Arial"/>
              <a:ea typeface="Arial"/>
              <a:cs typeface="Arial"/>
              <a:sym typeface="Arial"/>
            </a:endParaRPr>
          </a:p>
        </p:txBody>
      </p:sp>
      <p:sp>
        <p:nvSpPr>
          <p:cNvPr id="692" name="Google Shape;692;p81"/>
          <p:cNvSpPr/>
          <p:nvPr/>
        </p:nvSpPr>
        <p:spPr>
          <a:xfrm>
            <a:off x="4492899" y="3627971"/>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Mark Scholey</a:t>
            </a:r>
            <a:endParaRPr b="1" sz="1200">
              <a:solidFill>
                <a:schemeClr val="lt1"/>
              </a:solidFill>
              <a:latin typeface="Arial"/>
              <a:ea typeface="Arial"/>
              <a:cs typeface="Arial"/>
              <a:sym typeface="Arial"/>
            </a:endParaRPr>
          </a:p>
        </p:txBody>
      </p:sp>
      <p:sp>
        <p:nvSpPr>
          <p:cNvPr id="693" name="Google Shape;693;p81"/>
          <p:cNvSpPr/>
          <p:nvPr/>
        </p:nvSpPr>
        <p:spPr>
          <a:xfrm>
            <a:off x="4492899" y="3883142"/>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Joel Wright</a:t>
            </a:r>
            <a:endParaRPr b="1" sz="1200">
              <a:solidFill>
                <a:schemeClr val="lt1"/>
              </a:solidFill>
              <a:latin typeface="Arial"/>
              <a:ea typeface="Arial"/>
              <a:cs typeface="Arial"/>
              <a:sym typeface="Arial"/>
            </a:endParaRPr>
          </a:p>
        </p:txBody>
      </p:sp>
      <p:sp>
        <p:nvSpPr>
          <p:cNvPr id="694" name="Google Shape;694;p81"/>
          <p:cNvSpPr/>
          <p:nvPr/>
        </p:nvSpPr>
        <p:spPr>
          <a:xfrm>
            <a:off x="4492899" y="4142227"/>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Kevin Cowper</a:t>
            </a:r>
            <a:endParaRPr b="1" sz="1200">
              <a:solidFill>
                <a:schemeClr val="lt1"/>
              </a:solidFill>
              <a:latin typeface="Arial"/>
              <a:ea typeface="Arial"/>
              <a:cs typeface="Arial"/>
              <a:sym typeface="Arial"/>
            </a:endParaRPr>
          </a:p>
        </p:txBody>
      </p:sp>
      <p:sp>
        <p:nvSpPr>
          <p:cNvPr id="695" name="Google Shape;695;p81"/>
          <p:cNvSpPr/>
          <p:nvPr/>
        </p:nvSpPr>
        <p:spPr>
          <a:xfrm>
            <a:off x="4492899" y="4396493"/>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Paul Birmingham</a:t>
            </a:r>
            <a:endParaRPr b="1" sz="1200">
              <a:solidFill>
                <a:schemeClr val="lt1"/>
              </a:solidFill>
              <a:latin typeface="Arial"/>
              <a:ea typeface="Arial"/>
              <a:cs typeface="Arial"/>
              <a:sym typeface="Arial"/>
            </a:endParaRPr>
          </a:p>
        </p:txBody>
      </p:sp>
      <p:sp>
        <p:nvSpPr>
          <p:cNvPr id="696" name="Google Shape;696;p81"/>
          <p:cNvSpPr/>
          <p:nvPr/>
        </p:nvSpPr>
        <p:spPr>
          <a:xfrm>
            <a:off x="4492899" y="4652266"/>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400">
                <a:solidFill>
                  <a:schemeClr val="lt1"/>
                </a:solidFill>
                <a:latin typeface="Calibri"/>
                <a:ea typeface="Calibri"/>
                <a:cs typeface="Calibri"/>
                <a:sym typeface="Calibri"/>
              </a:rPr>
              <a:t>Jeff McPhee</a:t>
            </a:r>
            <a:endParaRPr b="1" sz="1200">
              <a:solidFill>
                <a:schemeClr val="lt1"/>
              </a:solidFill>
              <a:latin typeface="Arial"/>
              <a:ea typeface="Arial"/>
              <a:cs typeface="Arial"/>
              <a:sym typeface="Arial"/>
            </a:endParaRPr>
          </a:p>
        </p:txBody>
      </p:sp>
      <p:sp>
        <p:nvSpPr>
          <p:cNvPr id="697" name="Google Shape;697;p81"/>
          <p:cNvSpPr/>
          <p:nvPr/>
        </p:nvSpPr>
        <p:spPr>
          <a:xfrm>
            <a:off x="4492899" y="1070848"/>
            <a:ext cx="1423500" cy="203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a:solidFill>
                  <a:schemeClr val="lt1"/>
                </a:solidFill>
                <a:latin typeface="Calibri"/>
                <a:ea typeface="Calibri"/>
                <a:cs typeface="Calibri"/>
                <a:sym typeface="Calibri"/>
              </a:rPr>
              <a:t>Scott Graham</a:t>
            </a:r>
            <a:endParaRPr b="1" sz="12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pic>
        <p:nvPicPr>
          <p:cNvPr id="702" name="Google Shape;702;p82"/>
          <p:cNvPicPr preferRelativeResize="0"/>
          <p:nvPr/>
        </p:nvPicPr>
        <p:blipFill rotWithShape="1">
          <a:blip r:embed="rId3">
            <a:alphaModFix/>
          </a:blip>
          <a:srcRect b="0" l="0" r="0" t="0"/>
          <a:stretch/>
        </p:blipFill>
        <p:spPr>
          <a:xfrm>
            <a:off x="3117950" y="247215"/>
            <a:ext cx="2766222" cy="1080369"/>
          </a:xfrm>
          <a:prstGeom prst="rect">
            <a:avLst/>
          </a:prstGeom>
          <a:noFill/>
          <a:ln>
            <a:noFill/>
          </a:ln>
        </p:spPr>
      </p:pic>
      <p:sp>
        <p:nvSpPr>
          <p:cNvPr id="703" name="Google Shape;703;p82"/>
          <p:cNvSpPr txBox="1"/>
          <p:nvPr/>
        </p:nvSpPr>
        <p:spPr>
          <a:xfrm>
            <a:off x="895775" y="1769875"/>
            <a:ext cx="7130100" cy="1231500"/>
          </a:xfrm>
          <a:prstGeom prst="rect">
            <a:avLst/>
          </a:prstGeom>
          <a:solidFill>
            <a:srgbClr val="99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lt1"/>
                </a:solidFill>
                <a:latin typeface="Calibri"/>
                <a:ea typeface="Calibri"/>
                <a:cs typeface="Calibri"/>
                <a:sym typeface="Calibri"/>
              </a:rPr>
              <a:t>WE WOULD LIKE TO THANK ALL THE PLAYERS, COACHES, TEAM STAFF AND PARENTS FOR ANOTHER SUCCESSFUL SEASON. </a:t>
            </a:r>
            <a:endParaRPr b="1" sz="1700">
              <a:solidFill>
                <a:schemeClr val="lt1"/>
              </a:solidFill>
              <a:latin typeface="Calibri"/>
              <a:ea typeface="Calibri"/>
              <a:cs typeface="Calibri"/>
              <a:sym typeface="Calibri"/>
            </a:endParaRPr>
          </a:p>
          <a:p>
            <a:pPr indent="0" lvl="0" marL="0" rtl="0" algn="ctr">
              <a:spcBef>
                <a:spcPts val="0"/>
              </a:spcBef>
              <a:spcAft>
                <a:spcPts val="0"/>
              </a:spcAft>
              <a:buNone/>
            </a:pPr>
            <a:r>
              <a:t/>
            </a:r>
            <a:endParaRPr b="1" sz="1700">
              <a:solidFill>
                <a:schemeClr val="lt1"/>
              </a:solidFill>
              <a:latin typeface="Calibri"/>
              <a:ea typeface="Calibri"/>
              <a:cs typeface="Calibri"/>
              <a:sym typeface="Calibri"/>
            </a:endParaRPr>
          </a:p>
          <a:p>
            <a:pPr indent="0" lvl="0" marL="0" rtl="0" algn="ctr">
              <a:spcBef>
                <a:spcPts val="0"/>
              </a:spcBef>
              <a:spcAft>
                <a:spcPts val="0"/>
              </a:spcAft>
              <a:buNone/>
            </a:pPr>
            <a:r>
              <a:rPr b="1" lang="en" sz="1700">
                <a:solidFill>
                  <a:schemeClr val="lt1"/>
                </a:solidFill>
                <a:latin typeface="Calibri"/>
                <a:ea typeface="Calibri"/>
                <a:cs typeface="Calibri"/>
                <a:sym typeface="Calibri"/>
              </a:rPr>
              <a:t>WE LOOK FORWARD TO A GREAT 2023-2024 SEASON</a:t>
            </a:r>
            <a:endParaRPr b="1" sz="17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p83"/>
          <p:cNvPicPr preferRelativeResize="0"/>
          <p:nvPr/>
        </p:nvPicPr>
        <p:blipFill rotWithShape="1">
          <a:blip r:embed="rId3">
            <a:alphaModFix/>
          </a:blip>
          <a:srcRect b="0" l="0" r="0" t="0"/>
          <a:stretch/>
        </p:blipFill>
        <p:spPr>
          <a:xfrm>
            <a:off x="83850" y="73865"/>
            <a:ext cx="2766222" cy="1080369"/>
          </a:xfrm>
          <a:prstGeom prst="rect">
            <a:avLst/>
          </a:prstGeom>
          <a:noFill/>
          <a:ln>
            <a:noFill/>
          </a:ln>
        </p:spPr>
      </p:pic>
      <p:pic>
        <p:nvPicPr>
          <p:cNvPr id="709" name="Google Shape;709;p83"/>
          <p:cNvPicPr preferRelativeResize="0"/>
          <p:nvPr/>
        </p:nvPicPr>
        <p:blipFill rotWithShape="1">
          <a:blip r:embed="rId3">
            <a:alphaModFix/>
          </a:blip>
          <a:srcRect b="0" l="0" r="0" t="0"/>
          <a:stretch/>
        </p:blipFill>
        <p:spPr>
          <a:xfrm>
            <a:off x="6333325" y="38440"/>
            <a:ext cx="2766222" cy="1080369"/>
          </a:xfrm>
          <a:prstGeom prst="rect">
            <a:avLst/>
          </a:prstGeom>
          <a:noFill/>
          <a:ln>
            <a:noFill/>
          </a:ln>
        </p:spPr>
      </p:pic>
      <p:pic>
        <p:nvPicPr>
          <p:cNvPr id="710" name="Google Shape;710;p83"/>
          <p:cNvPicPr preferRelativeResize="0"/>
          <p:nvPr/>
        </p:nvPicPr>
        <p:blipFill rotWithShape="1">
          <a:blip r:embed="rId3">
            <a:alphaModFix/>
          </a:blip>
          <a:srcRect b="0" l="0" r="0" t="0"/>
          <a:stretch/>
        </p:blipFill>
        <p:spPr>
          <a:xfrm>
            <a:off x="6290675" y="3947340"/>
            <a:ext cx="2766222" cy="1080369"/>
          </a:xfrm>
          <a:prstGeom prst="rect">
            <a:avLst/>
          </a:prstGeom>
          <a:noFill/>
          <a:ln>
            <a:noFill/>
          </a:ln>
        </p:spPr>
      </p:pic>
      <p:pic>
        <p:nvPicPr>
          <p:cNvPr id="711" name="Google Shape;711;p83"/>
          <p:cNvPicPr preferRelativeResize="0"/>
          <p:nvPr/>
        </p:nvPicPr>
        <p:blipFill rotWithShape="1">
          <a:blip r:embed="rId3">
            <a:alphaModFix/>
          </a:blip>
          <a:srcRect b="0" l="0" r="0" t="0"/>
          <a:stretch/>
        </p:blipFill>
        <p:spPr>
          <a:xfrm>
            <a:off x="83850" y="3976915"/>
            <a:ext cx="2766222" cy="1080369"/>
          </a:xfrm>
          <a:prstGeom prst="rect">
            <a:avLst/>
          </a:prstGeom>
          <a:noFill/>
          <a:ln>
            <a:noFill/>
          </a:ln>
        </p:spPr>
      </p:pic>
      <p:sp>
        <p:nvSpPr>
          <p:cNvPr id="712" name="Google Shape;712;p83"/>
          <p:cNvSpPr txBox="1"/>
          <p:nvPr/>
        </p:nvSpPr>
        <p:spPr>
          <a:xfrm>
            <a:off x="2391150" y="1842125"/>
            <a:ext cx="4045500" cy="161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100">
                <a:latin typeface="Calibri"/>
                <a:ea typeface="Calibri"/>
                <a:cs typeface="Calibri"/>
                <a:sym typeface="Calibri"/>
              </a:rPr>
              <a:t>QUESTIONS? </a:t>
            </a:r>
            <a:endParaRPr b="1" sz="51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p:nvPr/>
        </p:nvSpPr>
        <p:spPr>
          <a:xfrm>
            <a:off x="1930834" y="3157811"/>
            <a:ext cx="2361766" cy="504265"/>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chemeClr val="lt1"/>
                </a:solidFill>
                <a:latin typeface="Arial"/>
                <a:ea typeface="Arial"/>
                <a:cs typeface="Arial"/>
                <a:sym typeface="Arial"/>
              </a:rPr>
              <a:t>PRESIDENT</a:t>
            </a:r>
            <a:endParaRPr sz="1100"/>
          </a:p>
        </p:txBody>
      </p:sp>
      <p:sp>
        <p:nvSpPr>
          <p:cNvPr id="210" name="Google Shape;210;p30"/>
          <p:cNvSpPr/>
          <p:nvPr/>
        </p:nvSpPr>
        <p:spPr>
          <a:xfrm>
            <a:off x="4292600" y="3157811"/>
            <a:ext cx="2838451" cy="504265"/>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2600">
                <a:solidFill>
                  <a:schemeClr val="lt1"/>
                </a:solidFill>
                <a:latin typeface="Arial"/>
                <a:ea typeface="Arial"/>
                <a:cs typeface="Arial"/>
                <a:sym typeface="Arial"/>
              </a:rPr>
              <a:t>JAMIE AALDERS</a:t>
            </a:r>
            <a:endParaRPr sz="1000"/>
          </a:p>
        </p:txBody>
      </p:sp>
      <p:pic>
        <p:nvPicPr>
          <p:cNvPr id="211" name="Google Shape;211;p30"/>
          <p:cNvPicPr preferRelativeResize="0"/>
          <p:nvPr/>
        </p:nvPicPr>
        <p:blipFill rotWithShape="1">
          <a:blip r:embed="rId3">
            <a:alphaModFix/>
          </a:blip>
          <a:srcRect b="0" l="0" r="0" t="0"/>
          <a:stretch/>
        </p:blipFill>
        <p:spPr>
          <a:xfrm>
            <a:off x="3111716" y="1720850"/>
            <a:ext cx="2766222" cy="10803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1" marL="342900" marR="0" rtl="0" algn="ctr">
              <a:spcBef>
                <a:spcPts val="0"/>
              </a:spcBef>
              <a:spcAft>
                <a:spcPts val="0"/>
              </a:spcAft>
              <a:buNone/>
            </a:pPr>
            <a:r>
              <a:rPr b="1" i="0" lang="en" sz="2100" u="none" cap="none" strike="noStrike">
                <a:solidFill>
                  <a:schemeClr val="lt1"/>
                </a:solidFill>
                <a:latin typeface="Arial"/>
                <a:ea typeface="Arial"/>
                <a:cs typeface="Arial"/>
                <a:sym typeface="Arial"/>
              </a:rPr>
              <a:t>PRESIDENTS REPORT</a:t>
            </a:r>
            <a:endParaRPr b="1" i="0" sz="2100" u="none" cap="none" strike="noStrike">
              <a:solidFill>
                <a:schemeClr val="lt1"/>
              </a:solidFill>
              <a:latin typeface="Arial"/>
              <a:ea typeface="Arial"/>
              <a:cs typeface="Arial"/>
              <a:sym typeface="Arial"/>
            </a:endParaRPr>
          </a:p>
        </p:txBody>
      </p:sp>
      <p:cxnSp>
        <p:nvCxnSpPr>
          <p:cNvPr id="217" name="Google Shape;217;p31"/>
          <p:cNvCxnSpPr/>
          <p:nvPr/>
        </p:nvCxnSpPr>
        <p:spPr>
          <a:xfrm>
            <a:off x="85879" y="2629718"/>
            <a:ext cx="6253898" cy="0"/>
          </a:xfrm>
          <a:prstGeom prst="straightConnector1">
            <a:avLst/>
          </a:prstGeom>
          <a:noFill/>
          <a:ln>
            <a:noFill/>
          </a:ln>
        </p:spPr>
      </p:cxnSp>
      <p:pic>
        <p:nvPicPr>
          <p:cNvPr id="218" name="Google Shape;218;p31"/>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219" name="Google Shape;219;p31"/>
          <p:cNvSpPr txBox="1"/>
          <p:nvPr/>
        </p:nvSpPr>
        <p:spPr>
          <a:xfrm>
            <a:off x="476227" y="1135053"/>
            <a:ext cx="8581800" cy="347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457200" marR="0" rtl="0" algn="l">
              <a:spcBef>
                <a:spcPts val="0"/>
              </a:spcBef>
              <a:spcAft>
                <a:spcPts val="0"/>
              </a:spcAft>
              <a:buNone/>
            </a:pPr>
            <a:r>
              <a:t/>
            </a:r>
            <a:endParaRPr sz="1200"/>
          </a:p>
          <a:p>
            <a:pPr indent="0" lvl="0" marL="457200" marR="0" rtl="0" algn="l">
              <a:spcBef>
                <a:spcPts val="0"/>
              </a:spcBef>
              <a:spcAft>
                <a:spcPts val="0"/>
              </a:spcAft>
              <a:buNone/>
            </a:pPr>
            <a:r>
              <a:rPr lang="en" sz="1300"/>
              <a:t>22 CHAMPIONSHIPS INCLUDING LEAGUE TITLES, TOURNAMENTS AND PLAYOFFS/PROVINCIALS</a:t>
            </a:r>
            <a:endParaRPr sz="1300"/>
          </a:p>
          <a:p>
            <a:pPr indent="-273050" lvl="0" marL="342900" marR="0" rtl="0" algn="l">
              <a:spcBef>
                <a:spcPts val="0"/>
              </a:spcBef>
              <a:spcAft>
                <a:spcPts val="0"/>
              </a:spcAft>
              <a:buSzPts val="1300"/>
              <a:buChar char="•"/>
            </a:pPr>
            <a:r>
              <a:rPr lang="en" sz="1300"/>
              <a:t>AWARDS NIGHT WAS A HUGE SUCCESS, ALMOST 350 PEOPLE IN ATTENDANCE</a:t>
            </a:r>
            <a:endParaRPr sz="1300"/>
          </a:p>
          <a:p>
            <a:pPr indent="-273050" lvl="0" marL="342900" marR="0" rtl="0" algn="l">
              <a:spcBef>
                <a:spcPts val="0"/>
              </a:spcBef>
              <a:spcAft>
                <a:spcPts val="0"/>
              </a:spcAft>
              <a:buSzPts val="1300"/>
              <a:buChar char="•"/>
            </a:pPr>
            <a:r>
              <a:rPr lang="en" sz="1300"/>
              <a:t>EVERY TEAM WAS COMPETITIVE AND THE WINNING CULTURE CONTINUES TO BUILD</a:t>
            </a:r>
            <a:endParaRPr sz="1300"/>
          </a:p>
          <a:p>
            <a:pPr indent="-273050" lvl="0" marL="342900" marR="0" rtl="0" algn="l">
              <a:spcBef>
                <a:spcPts val="0"/>
              </a:spcBef>
              <a:spcAft>
                <a:spcPts val="0"/>
              </a:spcAft>
              <a:buSzPts val="1300"/>
              <a:buChar char="•"/>
            </a:pPr>
            <a:r>
              <a:rPr lang="en" sz="1300"/>
              <a:t>A LOT OF FORMER PLAYERS ARE BACK HELPING OUT AND NEXT YEAR WE WILL INTRODUCE A JUNIOR COACHING PROGRAM TO PROMOTE OUR YOUNG PLAYERS.</a:t>
            </a:r>
            <a:endParaRPr sz="1300"/>
          </a:p>
          <a:p>
            <a:pPr indent="-273050" lvl="0" marL="342900" marR="0" rtl="0" algn="l">
              <a:spcBef>
                <a:spcPts val="0"/>
              </a:spcBef>
              <a:spcAft>
                <a:spcPts val="0"/>
              </a:spcAft>
              <a:buSzPts val="1300"/>
              <a:buChar char="•"/>
            </a:pPr>
            <a:r>
              <a:rPr lang="en" sz="1300"/>
              <a:t>A BIG THANKS TO ALL OUR VOLUNTEERS</a:t>
            </a:r>
            <a:endParaRPr sz="1300"/>
          </a:p>
          <a:p>
            <a:pPr indent="-273050" lvl="0" marL="342900" marR="0" rtl="0" algn="l">
              <a:spcBef>
                <a:spcPts val="0"/>
              </a:spcBef>
              <a:spcAft>
                <a:spcPts val="0"/>
              </a:spcAft>
              <a:buSzPts val="1300"/>
              <a:buChar char="•"/>
            </a:pPr>
            <a:r>
              <a:rPr lang="en" sz="1300"/>
              <a:t>SURVEY COMING OUT SOON, WANT MEMBERS FEEDBACK ON HOW WE CAN IMPROVE</a:t>
            </a:r>
            <a:endParaRPr sz="1300"/>
          </a:p>
          <a:p>
            <a:pPr indent="-273050" lvl="0" marL="342900" marR="0" rtl="0" algn="l">
              <a:spcBef>
                <a:spcPts val="0"/>
              </a:spcBef>
              <a:spcAft>
                <a:spcPts val="0"/>
              </a:spcAft>
              <a:buSzPts val="1300"/>
              <a:buChar char="•"/>
            </a:pPr>
            <a:r>
              <a:rPr lang="en" sz="1300"/>
              <a:t>INTRODUCTION OF NEW VIDEO POLICY WITH HNS</a:t>
            </a:r>
            <a:endParaRPr sz="1300"/>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20" name="Google Shape;220;p31"/>
          <p:cNvSpPr/>
          <p:nvPr/>
        </p:nvSpPr>
        <p:spPr>
          <a:xfrm>
            <a:off x="0" y="1307840"/>
            <a:ext cx="5031278" cy="827238"/>
          </a:xfrm>
          <a:prstGeom prst="rect">
            <a:avLst/>
          </a:prstGeom>
          <a:solidFill>
            <a:srgbClr val="CF2026"/>
          </a:solidFill>
          <a:ln>
            <a:noFill/>
          </a:ln>
        </p:spPr>
        <p:txBody>
          <a:bodyPr anchorCtr="0" anchor="ctr" bIns="34275" lIns="68575" spcFirstLastPara="1" rIns="68575" wrap="square" tIns="34275">
            <a:noAutofit/>
          </a:bodyPr>
          <a:lstStyle/>
          <a:p>
            <a:pPr indent="0" lvl="2" marL="0" marR="0" rtl="0" algn="l">
              <a:spcBef>
                <a:spcPts val="0"/>
              </a:spcBef>
              <a:spcAft>
                <a:spcPts val="0"/>
              </a:spcAft>
              <a:buNone/>
            </a:pPr>
            <a:r>
              <a:rPr b="1" lang="en" sz="2100">
                <a:solidFill>
                  <a:schemeClr val="lt1"/>
                </a:solidFill>
              </a:rPr>
              <a:t>      ANOTHER SUCCESSFUL SEASON</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p:nvPr/>
        </p:nvSpPr>
        <p:spPr>
          <a:xfrm>
            <a:off x="1275302" y="3157810"/>
            <a:ext cx="3296700" cy="504300"/>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800">
                <a:solidFill>
                  <a:schemeClr val="lt1"/>
                </a:solidFill>
              </a:rPr>
              <a:t>U7/U9 Coordinator</a:t>
            </a:r>
            <a:endParaRPr sz="900"/>
          </a:p>
        </p:txBody>
      </p:sp>
      <p:sp>
        <p:nvSpPr>
          <p:cNvPr id="226" name="Google Shape;226;p32"/>
          <p:cNvSpPr/>
          <p:nvPr/>
        </p:nvSpPr>
        <p:spPr>
          <a:xfrm>
            <a:off x="4572000" y="3157810"/>
            <a:ext cx="2838600" cy="5043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400">
                <a:solidFill>
                  <a:schemeClr val="lt1"/>
                </a:solidFill>
              </a:rPr>
              <a:t>CHRIS HUNTER</a:t>
            </a:r>
            <a:r>
              <a:rPr b="1" lang="en" sz="2700">
                <a:solidFill>
                  <a:schemeClr val="lt1"/>
                </a:solidFill>
                <a:latin typeface="Arial"/>
                <a:ea typeface="Arial"/>
                <a:cs typeface="Arial"/>
                <a:sym typeface="Arial"/>
              </a:rPr>
              <a:t> </a:t>
            </a:r>
            <a:endParaRPr sz="1100"/>
          </a:p>
        </p:txBody>
      </p:sp>
      <p:pic>
        <p:nvPicPr>
          <p:cNvPr id="227" name="Google Shape;227;p32"/>
          <p:cNvPicPr preferRelativeResize="0"/>
          <p:nvPr/>
        </p:nvPicPr>
        <p:blipFill rotWithShape="1">
          <a:blip r:embed="rId3">
            <a:alphaModFix/>
          </a:blip>
          <a:srcRect b="0" l="0" r="0" t="0"/>
          <a:stretch/>
        </p:blipFill>
        <p:spPr>
          <a:xfrm>
            <a:off x="3111716" y="1720850"/>
            <a:ext cx="2766222" cy="10803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p:nvPr/>
        </p:nvSpPr>
        <p:spPr>
          <a:xfrm>
            <a:off x="0" y="300649"/>
            <a:ext cx="9144000" cy="342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100">
                <a:solidFill>
                  <a:schemeClr val="lt1"/>
                </a:solidFill>
                <a:latin typeface="Arial"/>
                <a:ea typeface="Arial"/>
                <a:cs typeface="Arial"/>
                <a:sym typeface="Arial"/>
              </a:rPr>
              <a:t>U7/U9 REPORT</a:t>
            </a:r>
            <a:endParaRPr sz="1100"/>
          </a:p>
        </p:txBody>
      </p:sp>
      <p:cxnSp>
        <p:nvCxnSpPr>
          <p:cNvPr id="233" name="Google Shape;233;p33"/>
          <p:cNvCxnSpPr/>
          <p:nvPr/>
        </p:nvCxnSpPr>
        <p:spPr>
          <a:xfrm>
            <a:off x="85879" y="2426930"/>
            <a:ext cx="6253898" cy="0"/>
          </a:xfrm>
          <a:prstGeom prst="straightConnector1">
            <a:avLst/>
          </a:prstGeom>
          <a:noFill/>
          <a:ln>
            <a:noFill/>
          </a:ln>
        </p:spPr>
      </p:cxnSp>
      <p:pic>
        <p:nvPicPr>
          <p:cNvPr id="234" name="Google Shape;234;p33"/>
          <p:cNvPicPr preferRelativeResize="0"/>
          <p:nvPr/>
        </p:nvPicPr>
        <p:blipFill rotWithShape="1">
          <a:blip r:embed="rId3">
            <a:alphaModFix/>
          </a:blip>
          <a:srcRect b="0" l="0" r="0" t="0"/>
          <a:stretch/>
        </p:blipFill>
        <p:spPr>
          <a:xfrm>
            <a:off x="85879" y="128520"/>
            <a:ext cx="1739619" cy="679422"/>
          </a:xfrm>
          <a:prstGeom prst="rect">
            <a:avLst/>
          </a:prstGeom>
          <a:noFill/>
          <a:ln>
            <a:noFill/>
          </a:ln>
        </p:spPr>
      </p:pic>
      <p:sp>
        <p:nvSpPr>
          <p:cNvPr id="235" name="Google Shape;235;p33"/>
          <p:cNvSpPr txBox="1"/>
          <p:nvPr/>
        </p:nvSpPr>
        <p:spPr>
          <a:xfrm>
            <a:off x="306728" y="2217441"/>
            <a:ext cx="3888300" cy="187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100">
              <a:solidFill>
                <a:schemeClr val="dk1"/>
              </a:solidFill>
              <a:latin typeface="Arial"/>
              <a:ea typeface="Arial"/>
              <a:cs typeface="Arial"/>
              <a:sym typeface="Arial"/>
            </a:endParaRPr>
          </a:p>
          <a:p>
            <a:pPr indent="0" lvl="0" marL="0" marR="0" rtl="0" algn="l">
              <a:spcBef>
                <a:spcPts val="0"/>
              </a:spcBef>
              <a:spcAft>
                <a:spcPts val="0"/>
              </a:spcAft>
              <a:buNone/>
            </a:pPr>
            <a:r>
              <a:rPr b="1" lang="en" sz="2400">
                <a:solidFill>
                  <a:schemeClr val="dk1"/>
                </a:solidFill>
              </a:rPr>
              <a:t>U7 </a:t>
            </a:r>
            <a:r>
              <a:rPr lang="en" sz="2400">
                <a:solidFill>
                  <a:schemeClr val="dk1"/>
                </a:solidFill>
                <a:latin typeface="Calibri"/>
                <a:ea typeface="Calibri"/>
                <a:cs typeface="Calibri"/>
                <a:sym typeface="Calibri"/>
              </a:rPr>
              <a:t>(2018)  		- 1 Team </a:t>
            </a:r>
            <a:endParaRPr sz="1100"/>
          </a:p>
          <a:p>
            <a:pPr indent="0" lvl="0" marL="0" marR="0" rtl="0" algn="l">
              <a:spcBef>
                <a:spcPts val="0"/>
              </a:spcBef>
              <a:spcAft>
                <a:spcPts val="0"/>
              </a:spcAft>
              <a:buNone/>
            </a:pPr>
            <a:r>
              <a:rPr b="1" lang="en" sz="2400">
                <a:solidFill>
                  <a:schemeClr val="dk1"/>
                </a:solidFill>
                <a:latin typeface="Arial"/>
                <a:ea typeface="Arial"/>
                <a:cs typeface="Arial"/>
                <a:sym typeface="Arial"/>
              </a:rPr>
              <a:t>U7</a:t>
            </a:r>
            <a:r>
              <a:rPr lang="en" sz="2400">
                <a:solidFill>
                  <a:schemeClr val="dk1"/>
                </a:solidFill>
                <a:latin typeface="Calibri"/>
                <a:ea typeface="Calibri"/>
                <a:cs typeface="Calibri"/>
                <a:sym typeface="Calibri"/>
              </a:rPr>
              <a:t> (2017)               - 1 Team</a:t>
            </a:r>
            <a:endParaRPr sz="1100"/>
          </a:p>
          <a:p>
            <a:pPr indent="0" lvl="0" marL="0" marR="0" rtl="0" algn="l">
              <a:spcBef>
                <a:spcPts val="0"/>
              </a:spcBef>
              <a:spcAft>
                <a:spcPts val="0"/>
              </a:spcAft>
              <a:buNone/>
            </a:pPr>
            <a:r>
              <a:rPr b="1" lang="en" sz="2400">
                <a:solidFill>
                  <a:schemeClr val="dk1"/>
                </a:solidFill>
                <a:latin typeface="Arial"/>
                <a:ea typeface="Arial"/>
                <a:cs typeface="Arial"/>
                <a:sym typeface="Arial"/>
              </a:rPr>
              <a:t>U7</a:t>
            </a:r>
            <a:r>
              <a:rPr lang="en" sz="2400">
                <a:solidFill>
                  <a:schemeClr val="dk1"/>
                </a:solidFill>
                <a:latin typeface="Calibri"/>
                <a:ea typeface="Calibri"/>
                <a:cs typeface="Calibri"/>
                <a:sym typeface="Calibri"/>
              </a:rPr>
              <a:t> (2016/17)         - 2 Teams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 sz="2400">
                <a:solidFill>
                  <a:schemeClr val="dk1"/>
                </a:solidFill>
                <a:latin typeface="Calibri"/>
                <a:ea typeface="Calibri"/>
                <a:cs typeface="Calibri"/>
                <a:sym typeface="Calibri"/>
              </a:rPr>
              <a:t>U7</a:t>
            </a:r>
            <a:r>
              <a:rPr lang="en" sz="2400">
                <a:solidFill>
                  <a:schemeClr val="dk1"/>
                </a:solidFill>
                <a:latin typeface="Calibri"/>
                <a:ea typeface="Calibri"/>
                <a:cs typeface="Calibri"/>
                <a:sym typeface="Calibri"/>
              </a:rPr>
              <a:t> (2016)			- 1 Team</a:t>
            </a:r>
            <a:endParaRPr sz="2400">
              <a:solidFill>
                <a:schemeClr val="dk1"/>
              </a:solidFill>
              <a:latin typeface="Calibri"/>
              <a:ea typeface="Calibri"/>
              <a:cs typeface="Calibri"/>
              <a:sym typeface="Calibri"/>
            </a:endParaRPr>
          </a:p>
        </p:txBody>
      </p:sp>
      <p:sp>
        <p:nvSpPr>
          <p:cNvPr id="236" name="Google Shape;236;p33"/>
          <p:cNvSpPr/>
          <p:nvPr/>
        </p:nvSpPr>
        <p:spPr>
          <a:xfrm>
            <a:off x="4516394" y="1372781"/>
            <a:ext cx="4627606" cy="827238"/>
          </a:xfrm>
          <a:prstGeom prst="rect">
            <a:avLst/>
          </a:prstGeom>
          <a:solidFill>
            <a:srgbClr val="CF202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3600">
                <a:solidFill>
                  <a:schemeClr val="lt1"/>
                </a:solidFill>
                <a:latin typeface="Arial"/>
                <a:ea typeface="Arial"/>
                <a:cs typeface="Arial"/>
                <a:sym typeface="Arial"/>
              </a:rPr>
              <a:t>  U9 </a:t>
            </a:r>
            <a:r>
              <a:rPr lang="en" sz="3600">
                <a:solidFill>
                  <a:schemeClr val="lt1"/>
                </a:solidFill>
                <a:latin typeface="Arial"/>
                <a:ea typeface="Arial"/>
                <a:cs typeface="Arial"/>
                <a:sym typeface="Arial"/>
              </a:rPr>
              <a:t>(201</a:t>
            </a:r>
            <a:r>
              <a:rPr lang="en" sz="3600">
                <a:solidFill>
                  <a:schemeClr val="lt1"/>
                </a:solidFill>
              </a:rPr>
              <a:t>4</a:t>
            </a:r>
            <a:r>
              <a:rPr lang="en" sz="3600">
                <a:solidFill>
                  <a:schemeClr val="lt1"/>
                </a:solidFill>
                <a:latin typeface="Arial"/>
                <a:ea typeface="Arial"/>
                <a:cs typeface="Arial"/>
                <a:sym typeface="Arial"/>
              </a:rPr>
              <a:t>-201</a:t>
            </a:r>
            <a:r>
              <a:rPr lang="en" sz="3600">
                <a:solidFill>
                  <a:schemeClr val="lt1"/>
                </a:solidFill>
              </a:rPr>
              <a:t>5</a:t>
            </a:r>
            <a:r>
              <a:rPr lang="en" sz="3600">
                <a:solidFill>
                  <a:schemeClr val="lt1"/>
                </a:solidFill>
                <a:latin typeface="Arial"/>
                <a:ea typeface="Arial"/>
                <a:cs typeface="Arial"/>
                <a:sym typeface="Arial"/>
              </a:rPr>
              <a:t>)</a:t>
            </a:r>
            <a:endParaRPr sz="1100"/>
          </a:p>
        </p:txBody>
      </p:sp>
      <p:sp>
        <p:nvSpPr>
          <p:cNvPr id="237" name="Google Shape;237;p33"/>
          <p:cNvSpPr txBox="1"/>
          <p:nvPr/>
        </p:nvSpPr>
        <p:spPr>
          <a:xfrm>
            <a:off x="4663777" y="2218985"/>
            <a:ext cx="4173600" cy="1500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1" sz="2100">
              <a:solidFill>
                <a:schemeClr val="dk1"/>
              </a:solidFill>
              <a:latin typeface="Arial"/>
              <a:ea typeface="Arial"/>
              <a:cs typeface="Arial"/>
              <a:sym typeface="Arial"/>
            </a:endParaRPr>
          </a:p>
          <a:p>
            <a:pPr indent="0" lvl="0" marL="0" marR="0" rtl="0" algn="l">
              <a:spcBef>
                <a:spcPts val="0"/>
              </a:spcBef>
              <a:spcAft>
                <a:spcPts val="0"/>
              </a:spcAft>
              <a:buNone/>
            </a:pPr>
            <a:r>
              <a:rPr b="1" lang="en" sz="2400">
                <a:solidFill>
                  <a:schemeClr val="dk1"/>
                </a:solidFill>
                <a:latin typeface="Arial"/>
                <a:ea typeface="Arial"/>
                <a:cs typeface="Arial"/>
                <a:sym typeface="Arial"/>
              </a:rPr>
              <a:t>Development</a:t>
            </a:r>
            <a:r>
              <a:rPr lang="en" sz="2400">
                <a:solidFill>
                  <a:schemeClr val="dk1"/>
                </a:solidFill>
                <a:latin typeface="Arial"/>
                <a:ea typeface="Arial"/>
                <a:cs typeface="Arial"/>
                <a:sym typeface="Arial"/>
              </a:rPr>
              <a:t>   – </a:t>
            </a:r>
            <a:r>
              <a:rPr lang="en" sz="2400">
                <a:solidFill>
                  <a:schemeClr val="dk1"/>
                </a:solidFill>
              </a:rPr>
              <a:t>2</a:t>
            </a:r>
            <a:r>
              <a:rPr lang="en" sz="2400">
                <a:solidFill>
                  <a:schemeClr val="dk1"/>
                </a:solidFill>
                <a:latin typeface="Arial"/>
                <a:ea typeface="Arial"/>
                <a:cs typeface="Arial"/>
                <a:sym typeface="Arial"/>
              </a:rPr>
              <a:t> Teams</a:t>
            </a:r>
            <a:endParaRPr sz="1100"/>
          </a:p>
          <a:p>
            <a:pPr indent="0" lvl="0" marL="0" marR="0" rtl="0" algn="l">
              <a:spcBef>
                <a:spcPts val="0"/>
              </a:spcBef>
              <a:spcAft>
                <a:spcPts val="0"/>
              </a:spcAft>
              <a:buNone/>
            </a:pPr>
            <a:r>
              <a:rPr b="1" lang="en" sz="2400">
                <a:solidFill>
                  <a:schemeClr val="dk1"/>
                </a:solidFill>
                <a:latin typeface="Arial"/>
                <a:ea typeface="Arial"/>
                <a:cs typeface="Arial"/>
                <a:sym typeface="Arial"/>
              </a:rPr>
              <a:t>Intermediate</a:t>
            </a:r>
            <a:r>
              <a:rPr lang="en" sz="2400">
                <a:solidFill>
                  <a:schemeClr val="dk1"/>
                </a:solidFill>
                <a:latin typeface="Arial"/>
                <a:ea typeface="Arial"/>
                <a:cs typeface="Arial"/>
                <a:sym typeface="Arial"/>
              </a:rPr>
              <a:t>    – 2 Teams</a:t>
            </a:r>
            <a:endParaRPr sz="1100"/>
          </a:p>
          <a:p>
            <a:pPr indent="0" lvl="0" marL="0" marR="0" rtl="0" algn="l">
              <a:spcBef>
                <a:spcPts val="0"/>
              </a:spcBef>
              <a:spcAft>
                <a:spcPts val="0"/>
              </a:spcAft>
              <a:buNone/>
            </a:pPr>
            <a:r>
              <a:rPr b="1" lang="en" sz="2400">
                <a:solidFill>
                  <a:schemeClr val="dk1"/>
                </a:solidFill>
                <a:latin typeface="Arial"/>
                <a:ea typeface="Arial"/>
                <a:cs typeface="Arial"/>
                <a:sym typeface="Arial"/>
              </a:rPr>
              <a:t>Advancing</a:t>
            </a:r>
            <a:r>
              <a:rPr lang="en" sz="2400">
                <a:solidFill>
                  <a:schemeClr val="dk1"/>
                </a:solidFill>
                <a:latin typeface="Arial"/>
                <a:ea typeface="Arial"/>
                <a:cs typeface="Arial"/>
                <a:sym typeface="Arial"/>
              </a:rPr>
              <a:t>       – </a:t>
            </a:r>
            <a:r>
              <a:rPr lang="en" sz="2400">
                <a:solidFill>
                  <a:schemeClr val="dk1"/>
                </a:solidFill>
              </a:rPr>
              <a:t>2</a:t>
            </a:r>
            <a:r>
              <a:rPr lang="en" sz="2400">
                <a:solidFill>
                  <a:schemeClr val="dk1"/>
                </a:solidFill>
                <a:latin typeface="Arial"/>
                <a:ea typeface="Arial"/>
                <a:cs typeface="Arial"/>
                <a:sym typeface="Arial"/>
              </a:rPr>
              <a:t> Team</a:t>
            </a:r>
            <a:r>
              <a:rPr lang="en" sz="2400">
                <a:solidFill>
                  <a:schemeClr val="dk1"/>
                </a:solidFill>
              </a:rPr>
              <a:t>s</a:t>
            </a:r>
            <a:endParaRPr sz="1100"/>
          </a:p>
        </p:txBody>
      </p:sp>
      <p:sp>
        <p:nvSpPr>
          <p:cNvPr id="238" name="Google Shape;238;p33"/>
          <p:cNvSpPr/>
          <p:nvPr/>
        </p:nvSpPr>
        <p:spPr>
          <a:xfrm>
            <a:off x="20529" y="1372781"/>
            <a:ext cx="3997410" cy="827238"/>
          </a:xfrm>
          <a:prstGeom prst="rect">
            <a:avLst/>
          </a:prstGeom>
          <a:solidFill>
            <a:srgbClr val="CF2026"/>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3600" u="none" cap="none" strike="noStrike">
                <a:solidFill>
                  <a:schemeClr val="lt1"/>
                </a:solidFill>
                <a:latin typeface="Arial"/>
                <a:ea typeface="Arial"/>
                <a:cs typeface="Arial"/>
                <a:sym typeface="Arial"/>
              </a:rPr>
              <a:t>U7 </a:t>
            </a:r>
            <a:r>
              <a:rPr b="0" i="0" lang="en" sz="3600" u="none" cap="none" strike="noStrike">
                <a:solidFill>
                  <a:schemeClr val="lt1"/>
                </a:solidFill>
                <a:latin typeface="Arial"/>
                <a:ea typeface="Arial"/>
                <a:cs typeface="Arial"/>
                <a:sym typeface="Arial"/>
              </a:rPr>
              <a:t>(201</a:t>
            </a:r>
            <a:r>
              <a:rPr lang="en" sz="3600">
                <a:solidFill>
                  <a:schemeClr val="lt1"/>
                </a:solidFill>
              </a:rPr>
              <a:t>6</a:t>
            </a:r>
            <a:r>
              <a:rPr b="0" i="0" lang="en" sz="3600" u="none" cap="none" strike="noStrike">
                <a:solidFill>
                  <a:schemeClr val="lt1"/>
                </a:solidFill>
                <a:latin typeface="Arial"/>
                <a:ea typeface="Arial"/>
                <a:cs typeface="Arial"/>
                <a:sym typeface="Arial"/>
              </a:rPr>
              <a:t>-201</a:t>
            </a:r>
            <a:r>
              <a:rPr lang="en" sz="3600">
                <a:solidFill>
                  <a:schemeClr val="lt1"/>
                </a:solidFill>
              </a:rPr>
              <a:t>8</a:t>
            </a:r>
            <a:r>
              <a:rPr b="0" i="0" lang="en" sz="3600" u="none" cap="none" strike="noStrike">
                <a:solidFill>
                  <a:schemeClr val="lt1"/>
                </a:solidFill>
                <a:latin typeface="Arial"/>
                <a:ea typeface="Arial"/>
                <a:cs typeface="Arial"/>
                <a:sym typeface="Arial"/>
              </a:rPr>
              <a:t>)</a:t>
            </a:r>
            <a:endParaRPr sz="1100"/>
          </a:p>
        </p:txBody>
      </p:sp>
      <p:sp>
        <p:nvSpPr>
          <p:cNvPr id="239" name="Google Shape;239;p33"/>
          <p:cNvSpPr/>
          <p:nvPr/>
        </p:nvSpPr>
        <p:spPr>
          <a:xfrm>
            <a:off x="39850" y="4284236"/>
            <a:ext cx="8953089" cy="663305"/>
          </a:xfrm>
          <a:prstGeom prst="rect">
            <a:avLst/>
          </a:prstGeom>
          <a:solidFill>
            <a:schemeClr val="dk1"/>
          </a:solidFill>
          <a:ln>
            <a:noFill/>
          </a:ln>
        </p:spPr>
        <p:txBody>
          <a:bodyPr anchorCtr="0" anchor="ctr" bIns="34275" lIns="68575" spcFirstLastPara="1" rIns="68575" wrap="square" tIns="34275">
            <a:noAutofit/>
          </a:bodyPr>
          <a:lstStyle/>
          <a:p>
            <a:pPr indent="0" lvl="1" marL="342900" marR="0" rtl="0" algn="l">
              <a:spcBef>
                <a:spcPts val="0"/>
              </a:spcBef>
              <a:spcAft>
                <a:spcPts val="0"/>
              </a:spcAft>
              <a:buNone/>
            </a:pPr>
            <a:r>
              <a:rPr b="1" i="0" lang="en" sz="1500" u="none" cap="none" strike="noStrike">
                <a:solidFill>
                  <a:schemeClr val="lt1"/>
                </a:solidFill>
                <a:latin typeface="Arial"/>
                <a:ea typeface="Arial"/>
                <a:cs typeface="Arial"/>
                <a:sym typeface="Arial"/>
              </a:rPr>
              <a:t>A BIG thank you to all the coaches and volunteers for all your hard work this season! </a:t>
            </a:r>
            <a:endParaRPr b="1" i="0" sz="15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